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gj54nl5cJivnpbY01QL/3GmbJ3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D9732E-537E-4A75-8B9B-2707EA11BD74}">
  <a:tblStyle styleId="{14D9732E-537E-4A75-8B9B-2707EA11BD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333" autoAdjust="0"/>
  </p:normalViewPr>
  <p:slideViewPr>
    <p:cSldViewPr snapToGrid="0">
      <p:cViewPr varScale="1">
        <p:scale>
          <a:sx n="62" d="100"/>
          <a:sy n="62" d="100"/>
        </p:scale>
        <p:origin x="1123" y="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55" Type="http://customschemas.google.com/relationships/presentationmetadata" Target="metadata"/><Relationship Id="rId7" Type="http://schemas.openxmlformats.org/officeDocument/2006/relationships/slide" Target="slides/slide6.xml"/><Relationship Id="rId12" Type="http://schemas.openxmlformats.org/officeDocument/2006/relationships/notesMaster" Target="notesMasters/notesMaster1.xml"/><Relationship Id="rId59"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schemas.openxmlformats.org/officeDocument/2006/relationships/theme" Target="theme/theme1.xml"/><Relationship Id="rId5" Type="http://schemas.openxmlformats.org/officeDocument/2006/relationships/slide" Target="slides/slide4.xml"/><Relationship Id="rId57"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5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e5d75ae5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e5d75ae5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3d983ba14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3d983ba14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dirty="0">
              <a:solidFill>
                <a:srgbClr val="202729"/>
              </a:solidFill>
            </a:endParaRPr>
          </a:p>
          <a:p>
            <a:pPr marL="0" lvl="0" indent="0" algn="l" rtl="0">
              <a:spcBef>
                <a:spcPts val="0"/>
              </a:spcBef>
              <a:spcAft>
                <a:spcPts val="0"/>
              </a:spcAft>
              <a:buClr>
                <a:schemeClr val="dk1"/>
              </a:buClr>
              <a:buSzPts val="1100"/>
              <a:buFont typeface="Arial"/>
              <a:buNone/>
            </a:pPr>
            <a:r>
              <a:rPr lang="en" sz="1000" dirty="0">
                <a:solidFill>
                  <a:srgbClr val="202729"/>
                </a:solidFill>
              </a:rPr>
              <a:t>-bruno </a:t>
            </a:r>
            <a:endParaRPr sz="1000" dirty="0">
              <a:solidFill>
                <a:srgbClr val="202729"/>
              </a:solidFill>
            </a:endParaRPr>
          </a:p>
          <a:p>
            <a:pPr marL="0" lvl="0" indent="0" algn="l" rtl="0">
              <a:spcBef>
                <a:spcPts val="0"/>
              </a:spcBef>
              <a:spcAft>
                <a:spcPts val="0"/>
              </a:spcAft>
              <a:buClr>
                <a:schemeClr val="dk1"/>
              </a:buClr>
              <a:buSzPts val="1100"/>
              <a:buFont typeface="Arial"/>
              <a:buNone/>
            </a:pPr>
            <a:endParaRPr sz="1000" dirty="0">
              <a:solidFill>
                <a:srgbClr val="202729"/>
              </a:solidFill>
            </a:endParaRPr>
          </a:p>
          <a:p>
            <a:pPr marL="0" lvl="0" indent="0" algn="l" rtl="0">
              <a:spcBef>
                <a:spcPts val="0"/>
              </a:spcBef>
              <a:spcAft>
                <a:spcPts val="0"/>
              </a:spcAft>
              <a:buClr>
                <a:schemeClr val="dk1"/>
              </a:buClr>
              <a:buSzPts val="1100"/>
              <a:buFont typeface="Arial"/>
              <a:buNone/>
            </a:pPr>
            <a:endParaRPr sz="1000" dirty="0">
              <a:solidFill>
                <a:srgbClr val="20272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3ce00cb0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3ce00cb0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3e5d75ae5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3e5d75ae5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e5d75ae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e5d75ae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3ce00cb02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3ce00cb02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e5d75ae5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e5d75ae5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3e5d75ae5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3e5d75ae5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36d41e32a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36d41e32a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4"/>
          <p:cNvCxnSpPr/>
          <p:nvPr/>
        </p:nvCxnSpPr>
        <p:spPr>
          <a:xfrm>
            <a:off x="0" y="2998150"/>
            <a:ext cx="9144000" cy="0"/>
          </a:xfrm>
          <a:prstGeom prst="straightConnector1">
            <a:avLst/>
          </a:prstGeom>
          <a:noFill/>
          <a:ln w="19050" cap="flat" cmpd="sng">
            <a:solidFill>
              <a:srgbClr val="D9D9D9"/>
            </a:solidFill>
            <a:prstDash val="solid"/>
            <a:round/>
            <a:headEnd type="none" w="sm" len="sm"/>
            <a:tailEnd type="none" w="sm" len="sm"/>
          </a:ln>
        </p:spPr>
      </p:cxnSp>
      <p:sp>
        <p:nvSpPr>
          <p:cNvPr id="11" name="Google Shape;11;p4"/>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2" name="Google Shape;12;p4"/>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14" name="Google Shape;14;p4"/>
          <p:cNvPicPr preferRelativeResize="0"/>
          <p:nvPr/>
        </p:nvPicPr>
        <p:blipFill rotWithShape="1">
          <a:blip r:embed="rId2">
            <a:alphaModFix/>
          </a:blip>
          <a:srcRect/>
          <a:stretch/>
        </p:blipFill>
        <p:spPr>
          <a:xfrm>
            <a:off x="586650" y="4221433"/>
            <a:ext cx="2857500" cy="68826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p13"/>
          <p:cNvSpPr txBox="1">
            <a:spLocks noGrp="1"/>
          </p:cNvSpPr>
          <p:nvPr>
            <p:ph type="title" hasCustomPrompt="1"/>
          </p:nvPr>
        </p:nvSpPr>
        <p:spPr>
          <a:xfrm>
            <a:off x="311700" y="991475"/>
            <a:ext cx="8520600" cy="191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76" name="Google Shape;76;p13"/>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77" name="Google Shape;77;p13"/>
          <p:cNvSpPr/>
          <p:nvPr/>
        </p:nvSpPr>
        <p:spPr>
          <a:xfrm>
            <a:off x="0" y="4832150"/>
            <a:ext cx="9144000" cy="311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3"/>
          <p:cNvSpPr txBox="1"/>
          <p:nvPr/>
        </p:nvSpPr>
        <p:spPr>
          <a:xfrm>
            <a:off x="90525" y="4844025"/>
            <a:ext cx="4092300" cy="3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Speaker name ⦁ Topic of day</a:t>
            </a:r>
            <a:endParaRPr sz="1200" b="1" i="0" u="none" strike="noStrike" cap="none">
              <a:solidFill>
                <a:srgbClr val="000000"/>
              </a:solidFill>
              <a:latin typeface="Arial"/>
              <a:ea typeface="Arial"/>
              <a:cs typeface="Arial"/>
              <a:sym typeface="Arial"/>
            </a:endParaRPr>
          </a:p>
        </p:txBody>
      </p:sp>
      <p:sp>
        <p:nvSpPr>
          <p:cNvPr id="79" name="Google Shape;79;p13"/>
          <p:cNvSpPr txBox="1">
            <a:spLocks noGrp="1"/>
          </p:cNvSpPr>
          <p:nvPr>
            <p:ph type="sldNum" idx="12"/>
          </p:nvPr>
        </p:nvSpPr>
        <p:spPr>
          <a:xfrm>
            <a:off x="8472450" y="4821325"/>
            <a:ext cx="548700" cy="3345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
        <p:nvSpPr>
          <p:cNvPr id="80" name="Google Shape;80;p13"/>
          <p:cNvSpPr txBox="1"/>
          <p:nvPr/>
        </p:nvSpPr>
        <p:spPr>
          <a:xfrm>
            <a:off x="5043525" y="4844025"/>
            <a:ext cx="3539100" cy="334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Week 2 ⦁ Day 1 ⦁ Tutorial 3</a:t>
            </a:r>
            <a:endParaRPr sz="1200" b="1" i="0" u="none" strike="noStrike" cap="none">
              <a:solidFill>
                <a:srgbClr val="000000"/>
              </a:solidFill>
              <a:latin typeface="Arial"/>
              <a:ea typeface="Arial"/>
              <a:cs typeface="Arial"/>
              <a:sym typeface="Arial"/>
            </a:endParaRPr>
          </a:p>
        </p:txBody>
      </p:sp>
      <p:pic>
        <p:nvPicPr>
          <p:cNvPr id="81" name="Google Shape;81;p13"/>
          <p:cNvPicPr preferRelativeResize="0"/>
          <p:nvPr/>
        </p:nvPicPr>
        <p:blipFill rotWithShape="1">
          <a:blip r:embed="rId2">
            <a:alphaModFix/>
          </a:blip>
          <a:srcRect/>
          <a:stretch/>
        </p:blipFill>
        <p:spPr>
          <a:xfrm>
            <a:off x="4456188" y="4832150"/>
            <a:ext cx="313980" cy="311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4"/>
          <p:cNvSpPr/>
          <p:nvPr/>
        </p:nvSpPr>
        <p:spPr>
          <a:xfrm>
            <a:off x="0" y="4832150"/>
            <a:ext cx="9144000" cy="311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4"/>
          <p:cNvSpPr txBox="1"/>
          <p:nvPr/>
        </p:nvSpPr>
        <p:spPr>
          <a:xfrm>
            <a:off x="90525" y="4844025"/>
            <a:ext cx="4092300" cy="3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Speaker name ⦁ Topic of day</a:t>
            </a:r>
            <a:endParaRPr sz="1200" b="1" i="0" u="none" strike="noStrike" cap="none">
              <a:solidFill>
                <a:srgbClr val="000000"/>
              </a:solidFill>
              <a:latin typeface="Arial"/>
              <a:ea typeface="Arial"/>
              <a:cs typeface="Arial"/>
              <a:sym typeface="Arial"/>
            </a:endParaRPr>
          </a:p>
        </p:txBody>
      </p:sp>
      <p:sp>
        <p:nvSpPr>
          <p:cNvPr id="85" name="Google Shape;85;p14"/>
          <p:cNvSpPr txBox="1">
            <a:spLocks noGrp="1"/>
          </p:cNvSpPr>
          <p:nvPr>
            <p:ph type="sldNum" idx="12"/>
          </p:nvPr>
        </p:nvSpPr>
        <p:spPr>
          <a:xfrm>
            <a:off x="8472450" y="4821325"/>
            <a:ext cx="548700" cy="3345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
        <p:nvSpPr>
          <p:cNvPr id="86" name="Google Shape;86;p14"/>
          <p:cNvSpPr txBox="1"/>
          <p:nvPr/>
        </p:nvSpPr>
        <p:spPr>
          <a:xfrm>
            <a:off x="5043525" y="4844025"/>
            <a:ext cx="3539100" cy="334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Week 2 ⦁ Day 1 ⦁ Tutorial 3</a:t>
            </a:r>
            <a:endParaRPr sz="1200" b="1" i="0" u="none" strike="noStrike" cap="none">
              <a:solidFill>
                <a:srgbClr val="000000"/>
              </a:solidFill>
              <a:latin typeface="Arial"/>
              <a:ea typeface="Arial"/>
              <a:cs typeface="Arial"/>
              <a:sym typeface="Arial"/>
            </a:endParaRPr>
          </a:p>
        </p:txBody>
      </p:sp>
      <p:pic>
        <p:nvPicPr>
          <p:cNvPr id="87" name="Google Shape;87;p14"/>
          <p:cNvPicPr preferRelativeResize="0"/>
          <p:nvPr/>
        </p:nvPicPr>
        <p:blipFill rotWithShape="1">
          <a:blip r:embed="rId2">
            <a:alphaModFix/>
          </a:blip>
          <a:srcRect/>
          <a:stretch/>
        </p:blipFill>
        <p:spPr>
          <a:xfrm>
            <a:off x="4456188" y="4832150"/>
            <a:ext cx="313980" cy="311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uromatch Academy" type="tx">
  <p:cSld name="TITLE_AND_BODY">
    <p:spTree>
      <p:nvGrpSpPr>
        <p:cNvPr id="1" name="Shape 15"/>
        <p:cNvGrpSpPr/>
        <p:nvPr/>
      </p:nvGrpSpPr>
      <p:grpSpPr>
        <a:xfrm>
          <a:off x="0" y="0"/>
          <a:ext cx="0" cy="0"/>
          <a:chOff x="0" y="0"/>
          <a:chExt cx="0" cy="0"/>
        </a:xfrm>
      </p:grpSpPr>
      <p:sp>
        <p:nvSpPr>
          <p:cNvPr id="16" name="Google Shape;16;p5"/>
          <p:cNvSpPr/>
          <p:nvPr/>
        </p:nvSpPr>
        <p:spPr>
          <a:xfrm>
            <a:off x="0" y="4832150"/>
            <a:ext cx="9144000" cy="311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5"/>
          <p:cNvSpPr txBox="1"/>
          <p:nvPr/>
        </p:nvSpPr>
        <p:spPr>
          <a:xfrm>
            <a:off x="90525" y="4844025"/>
            <a:ext cx="4092300" cy="3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a:t>Animal Pose Estimation</a:t>
            </a:r>
            <a:endParaRPr sz="1200" b="1" i="0" u="none" strike="noStrike" cap="none">
              <a:solidFill>
                <a:srgbClr val="000000"/>
              </a:solidFill>
              <a:latin typeface="Arial"/>
              <a:ea typeface="Arial"/>
              <a:cs typeface="Arial"/>
              <a:sym typeface="Arial"/>
            </a:endParaRPr>
          </a:p>
        </p:txBody>
      </p:sp>
      <p:sp>
        <p:nvSpPr>
          <p:cNvPr id="20" name="Google Shape;20;p5"/>
          <p:cNvSpPr txBox="1">
            <a:spLocks noGrp="1"/>
          </p:cNvSpPr>
          <p:nvPr>
            <p:ph type="sldNum" idx="12"/>
          </p:nvPr>
        </p:nvSpPr>
        <p:spPr>
          <a:xfrm>
            <a:off x="8472450" y="4821325"/>
            <a:ext cx="548700" cy="3345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
        <p:nvSpPr>
          <p:cNvPr id="21" name="Google Shape;21;p5"/>
          <p:cNvSpPr txBox="1"/>
          <p:nvPr/>
        </p:nvSpPr>
        <p:spPr>
          <a:xfrm>
            <a:off x="5043525" y="4844025"/>
            <a:ext cx="3539100" cy="334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a:t>Monkey Empanada</a:t>
            </a:r>
            <a:endParaRPr sz="1200" b="1"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pic>
        <p:nvPicPr>
          <p:cNvPr id="22" name="Google Shape;22;p5"/>
          <p:cNvPicPr preferRelativeResize="0"/>
          <p:nvPr/>
        </p:nvPicPr>
        <p:blipFill rotWithShape="1">
          <a:blip r:embed="rId2">
            <a:alphaModFix/>
          </a:blip>
          <a:srcRect/>
          <a:stretch/>
        </p:blipFill>
        <p:spPr>
          <a:xfrm>
            <a:off x="4456188" y="4832150"/>
            <a:ext cx="313980" cy="311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3"/>
        <p:cNvGrpSpPr/>
        <p:nvPr/>
      </p:nvGrpSpPr>
      <p:grpSpPr>
        <a:xfrm>
          <a:off x="0" y="0"/>
          <a:ext cx="0" cy="0"/>
          <a:chOff x="0" y="0"/>
          <a:chExt cx="0" cy="0"/>
        </a:xfrm>
      </p:grpSpPr>
      <p:cxnSp>
        <p:nvCxnSpPr>
          <p:cNvPr id="24" name="Google Shape;24;p6"/>
          <p:cNvCxnSpPr/>
          <p:nvPr/>
        </p:nvCxnSpPr>
        <p:spPr>
          <a:xfrm>
            <a:off x="0" y="2998150"/>
            <a:ext cx="9144000" cy="0"/>
          </a:xfrm>
          <a:prstGeom prst="straightConnector1">
            <a:avLst/>
          </a:prstGeom>
          <a:noFill/>
          <a:ln w="19050" cap="flat" cmpd="sng">
            <a:solidFill>
              <a:srgbClr val="D9D9D9"/>
            </a:solidFill>
            <a:prstDash val="solid"/>
            <a:round/>
            <a:headEnd type="none" w="sm" len="sm"/>
            <a:tailEnd type="none" w="sm" len="sm"/>
          </a:ln>
        </p:spPr>
      </p:cxnSp>
      <p:sp>
        <p:nvSpPr>
          <p:cNvPr id="25" name="Google Shape;25;p6"/>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27" name="Google Shape;27;p6"/>
          <p:cNvPicPr preferRelativeResize="0"/>
          <p:nvPr/>
        </p:nvPicPr>
        <p:blipFill rotWithShape="1">
          <a:blip r:embed="rId2">
            <a:alphaModFix/>
          </a:blip>
          <a:srcRect/>
          <a:stretch/>
        </p:blipFill>
        <p:spPr>
          <a:xfrm>
            <a:off x="586650" y="4221433"/>
            <a:ext cx="2857500" cy="68826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p:nvPr/>
        </p:nvSpPr>
        <p:spPr>
          <a:xfrm>
            <a:off x="0" y="4832150"/>
            <a:ext cx="9144000" cy="311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7"/>
          <p:cNvSpPr txBox="1"/>
          <p:nvPr/>
        </p:nvSpPr>
        <p:spPr>
          <a:xfrm>
            <a:off x="90525" y="4844025"/>
            <a:ext cx="4092300" cy="3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Speaker name ⦁ Topic of day</a:t>
            </a:r>
            <a:endParaRPr sz="1200" b="1" i="0" u="none" strike="noStrike" cap="none">
              <a:solidFill>
                <a:srgbClr val="000000"/>
              </a:solidFill>
              <a:latin typeface="Arial"/>
              <a:ea typeface="Arial"/>
              <a:cs typeface="Arial"/>
              <a:sym typeface="Arial"/>
            </a:endParaRPr>
          </a:p>
        </p:txBody>
      </p:sp>
      <p:sp>
        <p:nvSpPr>
          <p:cNvPr id="34" name="Google Shape;34;p7"/>
          <p:cNvSpPr txBox="1">
            <a:spLocks noGrp="1"/>
          </p:cNvSpPr>
          <p:nvPr>
            <p:ph type="sldNum" idx="12"/>
          </p:nvPr>
        </p:nvSpPr>
        <p:spPr>
          <a:xfrm>
            <a:off x="8472450" y="4821325"/>
            <a:ext cx="548700" cy="3345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
        <p:nvSpPr>
          <p:cNvPr id="35" name="Google Shape;35;p7"/>
          <p:cNvSpPr txBox="1"/>
          <p:nvPr/>
        </p:nvSpPr>
        <p:spPr>
          <a:xfrm>
            <a:off x="5043525" y="4844025"/>
            <a:ext cx="3539100" cy="334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Week 2 ⦁ Day 1 ⦁ Tutorial 3</a:t>
            </a:r>
            <a:endParaRPr sz="1200" b="1" i="0" u="none" strike="noStrike" cap="none">
              <a:solidFill>
                <a:srgbClr val="000000"/>
              </a:solidFill>
              <a:latin typeface="Arial"/>
              <a:ea typeface="Arial"/>
              <a:cs typeface="Arial"/>
              <a:sym typeface="Arial"/>
            </a:endParaRPr>
          </a:p>
        </p:txBody>
      </p:sp>
      <p:pic>
        <p:nvPicPr>
          <p:cNvPr id="36" name="Google Shape;36;p7"/>
          <p:cNvPicPr preferRelativeResize="0"/>
          <p:nvPr/>
        </p:nvPicPr>
        <p:blipFill rotWithShape="1">
          <a:blip r:embed="rId2">
            <a:alphaModFix/>
          </a:blip>
          <a:srcRect/>
          <a:stretch/>
        </p:blipFill>
        <p:spPr>
          <a:xfrm>
            <a:off x="4456188" y="4832150"/>
            <a:ext cx="313980" cy="311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 name="Google Shape;39;p8"/>
          <p:cNvSpPr/>
          <p:nvPr/>
        </p:nvSpPr>
        <p:spPr>
          <a:xfrm>
            <a:off x="0" y="4832150"/>
            <a:ext cx="9144000" cy="311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8"/>
          <p:cNvSpPr txBox="1"/>
          <p:nvPr/>
        </p:nvSpPr>
        <p:spPr>
          <a:xfrm>
            <a:off x="90525" y="4844025"/>
            <a:ext cx="4092300" cy="3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Speaker name ⦁ Topic of day</a:t>
            </a:r>
            <a:endParaRPr sz="1200" b="1" i="0" u="none" strike="noStrike" cap="none">
              <a:solidFill>
                <a:srgbClr val="000000"/>
              </a:solidFill>
              <a:latin typeface="Arial"/>
              <a:ea typeface="Arial"/>
              <a:cs typeface="Arial"/>
              <a:sym typeface="Arial"/>
            </a:endParaRPr>
          </a:p>
        </p:txBody>
      </p:sp>
      <p:sp>
        <p:nvSpPr>
          <p:cNvPr id="41" name="Google Shape;41;p8"/>
          <p:cNvSpPr txBox="1">
            <a:spLocks noGrp="1"/>
          </p:cNvSpPr>
          <p:nvPr>
            <p:ph type="sldNum" idx="12"/>
          </p:nvPr>
        </p:nvSpPr>
        <p:spPr>
          <a:xfrm>
            <a:off x="8472450" y="4821325"/>
            <a:ext cx="548700" cy="3345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
        <p:nvSpPr>
          <p:cNvPr id="42" name="Google Shape;42;p8"/>
          <p:cNvSpPr txBox="1"/>
          <p:nvPr/>
        </p:nvSpPr>
        <p:spPr>
          <a:xfrm>
            <a:off x="5043525" y="4844025"/>
            <a:ext cx="3539100" cy="334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Week 2 ⦁ Day 1 ⦁ Tutorial 3</a:t>
            </a:r>
            <a:endParaRPr sz="1200" b="1" i="0" u="none" strike="noStrike" cap="none">
              <a:solidFill>
                <a:srgbClr val="000000"/>
              </a:solidFill>
              <a:latin typeface="Arial"/>
              <a:ea typeface="Arial"/>
              <a:cs typeface="Arial"/>
              <a:sym typeface="Arial"/>
            </a:endParaRPr>
          </a:p>
        </p:txBody>
      </p:sp>
      <p:pic>
        <p:nvPicPr>
          <p:cNvPr id="43" name="Google Shape;43;p8"/>
          <p:cNvPicPr preferRelativeResize="0"/>
          <p:nvPr/>
        </p:nvPicPr>
        <p:blipFill rotWithShape="1">
          <a:blip r:embed="rId2">
            <a:alphaModFix/>
          </a:blip>
          <a:srcRect/>
          <a:stretch/>
        </p:blipFill>
        <p:spPr>
          <a:xfrm>
            <a:off x="4456188" y="4832150"/>
            <a:ext cx="313980" cy="311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6" name="Google Shape;4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7" name="Google Shape;47;p9"/>
          <p:cNvSpPr/>
          <p:nvPr/>
        </p:nvSpPr>
        <p:spPr>
          <a:xfrm>
            <a:off x="0" y="4832150"/>
            <a:ext cx="9144000" cy="311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9"/>
          <p:cNvSpPr txBox="1"/>
          <p:nvPr/>
        </p:nvSpPr>
        <p:spPr>
          <a:xfrm>
            <a:off x="90525" y="4844025"/>
            <a:ext cx="4092300" cy="3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Speaker name ⦁ Topic of day</a:t>
            </a:r>
            <a:endParaRPr sz="1200" b="1" i="0" u="none" strike="noStrike" cap="none">
              <a:solidFill>
                <a:srgbClr val="000000"/>
              </a:solidFill>
              <a:latin typeface="Arial"/>
              <a:ea typeface="Arial"/>
              <a:cs typeface="Arial"/>
              <a:sym typeface="Arial"/>
            </a:endParaRPr>
          </a:p>
        </p:txBody>
      </p:sp>
      <p:sp>
        <p:nvSpPr>
          <p:cNvPr id="49" name="Google Shape;49;p9"/>
          <p:cNvSpPr txBox="1">
            <a:spLocks noGrp="1"/>
          </p:cNvSpPr>
          <p:nvPr>
            <p:ph type="sldNum" idx="12"/>
          </p:nvPr>
        </p:nvSpPr>
        <p:spPr>
          <a:xfrm>
            <a:off x="8472450" y="4821325"/>
            <a:ext cx="548700" cy="3345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
        <p:nvSpPr>
          <p:cNvPr id="50" name="Google Shape;50;p9"/>
          <p:cNvSpPr txBox="1"/>
          <p:nvPr/>
        </p:nvSpPr>
        <p:spPr>
          <a:xfrm>
            <a:off x="5043525" y="4844025"/>
            <a:ext cx="3539100" cy="334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Week 2 ⦁ Day 1 ⦁ Tutorial 3</a:t>
            </a:r>
            <a:endParaRPr sz="1200" b="1" i="0" u="none" strike="noStrike" cap="none">
              <a:solidFill>
                <a:srgbClr val="000000"/>
              </a:solidFill>
              <a:latin typeface="Arial"/>
              <a:ea typeface="Arial"/>
              <a:cs typeface="Arial"/>
              <a:sym typeface="Arial"/>
            </a:endParaRPr>
          </a:p>
        </p:txBody>
      </p:sp>
      <p:pic>
        <p:nvPicPr>
          <p:cNvPr id="51" name="Google Shape;51;p9"/>
          <p:cNvPicPr preferRelativeResize="0"/>
          <p:nvPr/>
        </p:nvPicPr>
        <p:blipFill rotWithShape="1">
          <a:blip r:embed="rId2">
            <a:alphaModFix/>
          </a:blip>
          <a:srcRect/>
          <a:stretch/>
        </p:blipFill>
        <p:spPr>
          <a:xfrm>
            <a:off x="4456188" y="4832150"/>
            <a:ext cx="313980" cy="311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D9D9D9"/>
        </a:solidFill>
        <a:effectLst/>
      </p:bgPr>
    </p:bg>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4" name="Google Shape;5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55" name="Google Shape;55;p10"/>
          <p:cNvPicPr preferRelativeResize="0"/>
          <p:nvPr/>
        </p:nvPicPr>
        <p:blipFill rotWithShape="1">
          <a:blip r:embed="rId2">
            <a:alphaModFix/>
          </a:blip>
          <a:srcRect/>
          <a:stretch/>
        </p:blipFill>
        <p:spPr>
          <a:xfrm>
            <a:off x="586650" y="4221433"/>
            <a:ext cx="2857500" cy="68826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1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 name="Google Shape;58;p11"/>
          <p:cNvCxnSpPr/>
          <p:nvPr/>
        </p:nvCxnSpPr>
        <p:spPr>
          <a:xfrm>
            <a:off x="5029675" y="4495500"/>
            <a:ext cx="468300" cy="0"/>
          </a:xfrm>
          <a:prstGeom prst="straightConnector1">
            <a:avLst/>
          </a:prstGeom>
          <a:noFill/>
          <a:ln w="19050" cap="flat" cmpd="sng">
            <a:solidFill>
              <a:srgbClr val="D9D9D9"/>
            </a:solidFill>
            <a:prstDash val="solid"/>
            <a:round/>
            <a:headEnd type="none" w="sm" len="sm"/>
            <a:tailEnd type="none" w="sm" len="sm"/>
          </a:ln>
        </p:spPr>
      </p:cxnSp>
      <p:sp>
        <p:nvSpPr>
          <p:cNvPr id="59" name="Google Shape;59;p11"/>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0" name="Google Shape;60;p11"/>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1" name="Google Shape;61;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62" name="Google Shape;62;p11"/>
          <p:cNvSpPr/>
          <p:nvPr/>
        </p:nvSpPr>
        <p:spPr>
          <a:xfrm>
            <a:off x="0" y="4832150"/>
            <a:ext cx="9144000" cy="311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1"/>
          <p:cNvSpPr txBox="1"/>
          <p:nvPr/>
        </p:nvSpPr>
        <p:spPr>
          <a:xfrm>
            <a:off x="90525" y="4844025"/>
            <a:ext cx="4092300" cy="3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How we built this</a:t>
            </a:r>
            <a:endParaRPr sz="1200" b="1" i="0" u="none" strike="noStrike" cap="none">
              <a:solidFill>
                <a:srgbClr val="000000"/>
              </a:solidFill>
              <a:latin typeface="Arial"/>
              <a:ea typeface="Arial"/>
              <a:cs typeface="Arial"/>
              <a:sym typeface="Arial"/>
            </a:endParaRPr>
          </a:p>
        </p:txBody>
      </p:sp>
      <p:sp>
        <p:nvSpPr>
          <p:cNvPr id="64" name="Google Shape;64;p11"/>
          <p:cNvSpPr txBox="1">
            <a:spLocks noGrp="1"/>
          </p:cNvSpPr>
          <p:nvPr>
            <p:ph type="sldNum" idx="12"/>
          </p:nvPr>
        </p:nvSpPr>
        <p:spPr>
          <a:xfrm>
            <a:off x="8472450" y="4821325"/>
            <a:ext cx="548700" cy="3345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
        <p:nvSpPr>
          <p:cNvPr id="65" name="Google Shape;65;p11"/>
          <p:cNvSpPr txBox="1"/>
          <p:nvPr/>
        </p:nvSpPr>
        <p:spPr>
          <a:xfrm>
            <a:off x="5043525" y="4844025"/>
            <a:ext cx="3539100" cy="334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Professional Development Session</a:t>
            </a:r>
            <a:endParaRPr sz="1200" b="1"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pic>
        <p:nvPicPr>
          <p:cNvPr id="66" name="Google Shape;66;p11"/>
          <p:cNvPicPr preferRelativeResize="0"/>
          <p:nvPr/>
        </p:nvPicPr>
        <p:blipFill rotWithShape="1">
          <a:blip r:embed="rId2">
            <a:alphaModFix/>
          </a:blip>
          <a:srcRect/>
          <a:stretch/>
        </p:blipFill>
        <p:spPr>
          <a:xfrm>
            <a:off x="4456188" y="4832150"/>
            <a:ext cx="313980" cy="311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2"/>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100"/>
              <a:buNone/>
              <a:defRPr sz="2100"/>
            </a:lvl1pPr>
          </a:lstStyle>
          <a:p>
            <a:endParaRPr/>
          </a:p>
        </p:txBody>
      </p:sp>
      <p:sp>
        <p:nvSpPr>
          <p:cNvPr id="69" name="Google Shape;69;p12"/>
          <p:cNvSpPr/>
          <p:nvPr/>
        </p:nvSpPr>
        <p:spPr>
          <a:xfrm>
            <a:off x="0" y="4832150"/>
            <a:ext cx="9144000" cy="311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2"/>
          <p:cNvSpPr txBox="1"/>
          <p:nvPr/>
        </p:nvSpPr>
        <p:spPr>
          <a:xfrm>
            <a:off x="90525" y="4844025"/>
            <a:ext cx="4092300" cy="3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Speaker name ⦁ Topic of day</a:t>
            </a:r>
            <a:endParaRPr sz="1200" b="1" i="0" u="none" strike="noStrike" cap="none">
              <a:solidFill>
                <a:srgbClr val="000000"/>
              </a:solidFill>
              <a:latin typeface="Arial"/>
              <a:ea typeface="Arial"/>
              <a:cs typeface="Arial"/>
              <a:sym typeface="Arial"/>
            </a:endParaRPr>
          </a:p>
        </p:txBody>
      </p:sp>
      <p:sp>
        <p:nvSpPr>
          <p:cNvPr id="71" name="Google Shape;71;p12"/>
          <p:cNvSpPr txBox="1">
            <a:spLocks noGrp="1"/>
          </p:cNvSpPr>
          <p:nvPr>
            <p:ph type="sldNum" idx="12"/>
          </p:nvPr>
        </p:nvSpPr>
        <p:spPr>
          <a:xfrm>
            <a:off x="8472450" y="4821325"/>
            <a:ext cx="548700" cy="3345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
        <p:nvSpPr>
          <p:cNvPr id="72" name="Google Shape;72;p12"/>
          <p:cNvSpPr txBox="1"/>
          <p:nvPr/>
        </p:nvSpPr>
        <p:spPr>
          <a:xfrm>
            <a:off x="5043525" y="4844025"/>
            <a:ext cx="3539100" cy="334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Week 2 ⦁ Day 1 ⦁ Tutorial 3</a:t>
            </a:r>
            <a:endParaRPr sz="1200" b="1" i="0" u="none" strike="noStrike" cap="none">
              <a:solidFill>
                <a:srgbClr val="000000"/>
              </a:solidFill>
              <a:latin typeface="Arial"/>
              <a:ea typeface="Arial"/>
              <a:cs typeface="Arial"/>
              <a:sym typeface="Arial"/>
            </a:endParaRPr>
          </a:p>
        </p:txBody>
      </p:sp>
      <p:pic>
        <p:nvPicPr>
          <p:cNvPr id="73" name="Google Shape;73;p12"/>
          <p:cNvPicPr preferRelativeResize="0"/>
          <p:nvPr/>
        </p:nvPicPr>
        <p:blipFill rotWithShape="1">
          <a:blip r:embed="rId2">
            <a:alphaModFix/>
          </a:blip>
          <a:srcRect/>
          <a:stretch/>
        </p:blipFill>
        <p:spPr>
          <a:xfrm>
            <a:off x="4456188" y="4832150"/>
            <a:ext cx="313980" cy="311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rial"/>
              <a:buChar char="●"/>
              <a:defRPr sz="1800" b="0" i="0" u="none" strike="noStrike" cap="none">
                <a:solidFill>
                  <a:schemeClr val="accent3"/>
                </a:solidFill>
                <a:latin typeface="Arial"/>
                <a:ea typeface="Arial"/>
                <a:cs typeface="Arial"/>
                <a:sym typeface="Arial"/>
              </a:defRPr>
            </a:lvl1pPr>
            <a:lvl2pPr marL="914400" marR="0" lvl="1" indent="-317500" algn="l" rtl="0">
              <a:lnSpc>
                <a:spcPct val="115000"/>
              </a:lnSpc>
              <a:spcBef>
                <a:spcPts val="1600"/>
              </a:spcBef>
              <a:spcAft>
                <a:spcPts val="0"/>
              </a:spcAft>
              <a:buClr>
                <a:schemeClr val="accent3"/>
              </a:buClr>
              <a:buSzPts val="1400"/>
              <a:buFont typeface="Arial"/>
              <a:buChar char="○"/>
              <a:defRPr sz="1400" b="0" i="0" u="none" strike="noStrike" cap="none">
                <a:solidFill>
                  <a:schemeClr val="accent3"/>
                </a:solidFill>
                <a:latin typeface="Arial"/>
                <a:ea typeface="Arial"/>
                <a:cs typeface="Arial"/>
                <a:sym typeface="Arial"/>
              </a:defRPr>
            </a:lvl2pPr>
            <a:lvl3pPr marL="1371600" marR="0" lvl="2" indent="-317500" algn="l" rtl="0">
              <a:lnSpc>
                <a:spcPct val="115000"/>
              </a:lnSpc>
              <a:spcBef>
                <a:spcPts val="1600"/>
              </a:spcBef>
              <a:spcAft>
                <a:spcPts val="0"/>
              </a:spcAft>
              <a:buClr>
                <a:schemeClr val="accent3"/>
              </a:buClr>
              <a:buSzPts val="1400"/>
              <a:buFont typeface="Arial"/>
              <a:buChar char="■"/>
              <a:defRPr sz="1400" b="0" i="0" u="none" strike="noStrike" cap="none">
                <a:solidFill>
                  <a:schemeClr val="accent3"/>
                </a:solidFill>
                <a:latin typeface="Arial"/>
                <a:ea typeface="Arial"/>
                <a:cs typeface="Arial"/>
                <a:sym typeface="Arial"/>
              </a:defRPr>
            </a:lvl3pPr>
            <a:lvl4pPr marL="1828800" marR="0" lvl="3" indent="-317500" algn="l" rtl="0">
              <a:lnSpc>
                <a:spcPct val="115000"/>
              </a:lnSpc>
              <a:spcBef>
                <a:spcPts val="1600"/>
              </a:spcBef>
              <a:spcAft>
                <a:spcPts val="0"/>
              </a:spcAft>
              <a:buClr>
                <a:schemeClr val="accent3"/>
              </a:buClr>
              <a:buSzPts val="1400"/>
              <a:buFont typeface="Arial"/>
              <a:buChar char="●"/>
              <a:defRPr sz="1400" b="0" i="0" u="none" strike="noStrike" cap="none">
                <a:solidFill>
                  <a:schemeClr val="accent3"/>
                </a:solidFill>
                <a:latin typeface="Arial"/>
                <a:ea typeface="Arial"/>
                <a:cs typeface="Arial"/>
                <a:sym typeface="Arial"/>
              </a:defRPr>
            </a:lvl4pPr>
            <a:lvl5pPr marL="2286000" marR="0" lvl="4" indent="-317500" algn="l" rtl="0">
              <a:lnSpc>
                <a:spcPct val="115000"/>
              </a:lnSpc>
              <a:spcBef>
                <a:spcPts val="1600"/>
              </a:spcBef>
              <a:spcAft>
                <a:spcPts val="0"/>
              </a:spcAft>
              <a:buClr>
                <a:schemeClr val="accent3"/>
              </a:buClr>
              <a:buSzPts val="1400"/>
              <a:buFont typeface="Arial"/>
              <a:buChar char="○"/>
              <a:defRPr sz="1400" b="0" i="0" u="none" strike="noStrike" cap="none">
                <a:solidFill>
                  <a:schemeClr val="accent3"/>
                </a:solidFill>
                <a:latin typeface="Arial"/>
                <a:ea typeface="Arial"/>
                <a:cs typeface="Arial"/>
                <a:sym typeface="Arial"/>
              </a:defRPr>
            </a:lvl5pPr>
            <a:lvl6pPr marL="2743200" marR="0" lvl="5" indent="-317500" algn="l" rtl="0">
              <a:lnSpc>
                <a:spcPct val="115000"/>
              </a:lnSpc>
              <a:spcBef>
                <a:spcPts val="1600"/>
              </a:spcBef>
              <a:spcAft>
                <a:spcPts val="0"/>
              </a:spcAft>
              <a:buClr>
                <a:schemeClr val="accent3"/>
              </a:buClr>
              <a:buSzPts val="1400"/>
              <a:buFont typeface="Arial"/>
              <a:buChar char="■"/>
              <a:defRPr sz="1400" b="0" i="0" u="none" strike="noStrike" cap="none">
                <a:solidFill>
                  <a:schemeClr val="accent3"/>
                </a:solidFill>
                <a:latin typeface="Arial"/>
                <a:ea typeface="Arial"/>
                <a:cs typeface="Arial"/>
                <a:sym typeface="Arial"/>
              </a:defRPr>
            </a:lvl6pPr>
            <a:lvl7pPr marL="3200400" marR="0" lvl="6" indent="-317500" algn="l" rtl="0">
              <a:lnSpc>
                <a:spcPct val="115000"/>
              </a:lnSpc>
              <a:spcBef>
                <a:spcPts val="1600"/>
              </a:spcBef>
              <a:spcAft>
                <a:spcPts val="0"/>
              </a:spcAft>
              <a:buClr>
                <a:schemeClr val="accent3"/>
              </a:buClr>
              <a:buSzPts val="1400"/>
              <a:buFont typeface="Arial"/>
              <a:buChar char="●"/>
              <a:defRPr sz="1400" b="0" i="0" u="none" strike="noStrike" cap="none">
                <a:solidFill>
                  <a:schemeClr val="accent3"/>
                </a:solidFill>
                <a:latin typeface="Arial"/>
                <a:ea typeface="Arial"/>
                <a:cs typeface="Arial"/>
                <a:sym typeface="Arial"/>
              </a:defRPr>
            </a:lvl7pPr>
            <a:lvl8pPr marL="3657600" marR="0" lvl="7" indent="-317500" algn="l" rtl="0">
              <a:lnSpc>
                <a:spcPct val="115000"/>
              </a:lnSpc>
              <a:spcBef>
                <a:spcPts val="1600"/>
              </a:spcBef>
              <a:spcAft>
                <a:spcPts val="0"/>
              </a:spcAft>
              <a:buClr>
                <a:schemeClr val="accent3"/>
              </a:buClr>
              <a:buSzPts val="1400"/>
              <a:buFont typeface="Arial"/>
              <a:buChar char="○"/>
              <a:defRPr sz="1400" b="0" i="0" u="none" strike="noStrike" cap="none">
                <a:solidFill>
                  <a:schemeClr val="accent3"/>
                </a:solidFill>
                <a:latin typeface="Arial"/>
                <a:ea typeface="Arial"/>
                <a:cs typeface="Arial"/>
                <a:sym typeface="Arial"/>
              </a:defRPr>
            </a:lvl8pPr>
            <a:lvl9pPr marL="4114800" marR="0" lvl="8" indent="-317500" algn="l" rtl="0">
              <a:lnSpc>
                <a:spcPct val="115000"/>
              </a:lnSpc>
              <a:spcBef>
                <a:spcPts val="1600"/>
              </a:spcBef>
              <a:spcAft>
                <a:spcPts val="1600"/>
              </a:spcAft>
              <a:buClr>
                <a:schemeClr val="accent3"/>
              </a:buClr>
              <a:buSzPts val="1400"/>
              <a:buFont typeface="Arial"/>
              <a:buChar char="■"/>
              <a:defRPr sz="1400" b="0" i="0" u="none" strike="noStrike" cap="none">
                <a:solidFill>
                  <a:schemeClr val="accent3"/>
                </a:solidFill>
                <a:latin typeface="Arial"/>
                <a:ea typeface="Arial"/>
                <a:cs typeface="Arial"/>
                <a:sym typeface="Arial"/>
              </a:defRPr>
            </a:lvl9pPr>
          </a:lstStyle>
          <a:p>
            <a:endParaRPr/>
          </a:p>
        </p:txBody>
      </p:sp>
      <p:sp>
        <p:nvSpPr>
          <p:cNvPr id="8" name="Google Shape;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openmonkeychallenge.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a:t>Animal Pose estimation</a:t>
            </a:r>
            <a:endParaRPr/>
          </a:p>
        </p:txBody>
      </p:sp>
      <p:sp>
        <p:nvSpPr>
          <p:cNvPr id="93" name="Google Shape;93;p1"/>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By: Duilio, Emilio, Esteban, Andrés, Brenda &amp; Bruno</a:t>
            </a:r>
            <a:endParaRPr/>
          </a:p>
          <a:p>
            <a:pPr marL="0" lvl="0" indent="0" algn="l" rtl="0">
              <a:lnSpc>
                <a:spcPct val="100000"/>
              </a:lnSpc>
              <a:spcBef>
                <a:spcPts val="0"/>
              </a:spcBef>
              <a:spcAft>
                <a:spcPts val="0"/>
              </a:spcAft>
              <a:buSzPts val="2400"/>
              <a:buNone/>
            </a:pPr>
            <a:r>
              <a:rPr lang="en"/>
              <a:t>Pod Empanada/ Group: Monkey empanada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3e5d75ae50_0_22"/>
          <p:cNvSpPr txBox="1">
            <a:spLocks noGrp="1"/>
          </p:cNvSpPr>
          <p:nvPr>
            <p:ph type="title"/>
          </p:nvPr>
        </p:nvSpPr>
        <p:spPr>
          <a:xfrm>
            <a:off x="567550" y="445025"/>
            <a:ext cx="826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end</a:t>
            </a:r>
            <a:endParaRPr b="1"/>
          </a:p>
        </p:txBody>
      </p:sp>
      <p:pic>
        <p:nvPicPr>
          <p:cNvPr id="172" name="Google Shape;172;g13e5d75ae50_0_22"/>
          <p:cNvPicPr preferRelativeResize="0"/>
          <p:nvPr/>
        </p:nvPicPr>
        <p:blipFill>
          <a:blip r:embed="rId3">
            <a:alphaModFix/>
          </a:blip>
          <a:stretch>
            <a:fillRect/>
          </a:stretch>
        </p:blipFill>
        <p:spPr>
          <a:xfrm>
            <a:off x="2624950" y="-4"/>
            <a:ext cx="6519050" cy="39827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g13d983ba143_0_5"/>
          <p:cNvSpPr txBox="1">
            <a:spLocks noGrp="1"/>
          </p:cNvSpPr>
          <p:nvPr>
            <p:ph type="title"/>
          </p:nvPr>
        </p:nvSpPr>
        <p:spPr>
          <a:xfrm>
            <a:off x="366550" y="292625"/>
            <a:ext cx="851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Abstract</a:t>
            </a:r>
            <a:endParaRPr sz="1500" b="1"/>
          </a:p>
          <a:p>
            <a:pPr marL="0" lvl="0" indent="0" algn="l" rtl="0">
              <a:spcBef>
                <a:spcPts val="0"/>
              </a:spcBef>
              <a:spcAft>
                <a:spcPts val="0"/>
              </a:spcAft>
              <a:buNone/>
            </a:pPr>
            <a:endParaRPr b="1"/>
          </a:p>
          <a:p>
            <a:pPr marL="0" lvl="0" indent="0" algn="l" rtl="0">
              <a:spcBef>
                <a:spcPts val="0"/>
              </a:spcBef>
              <a:spcAft>
                <a:spcPts val="0"/>
              </a:spcAft>
              <a:buNone/>
            </a:pPr>
            <a:endParaRPr b="1"/>
          </a:p>
        </p:txBody>
      </p:sp>
      <p:sp>
        <p:nvSpPr>
          <p:cNvPr id="99" name="Google Shape;99;g13d983ba143_0_5"/>
          <p:cNvSpPr txBox="1">
            <a:spLocks noGrp="1"/>
          </p:cNvSpPr>
          <p:nvPr>
            <p:ph type="body" idx="1"/>
          </p:nvPr>
        </p:nvSpPr>
        <p:spPr>
          <a:xfrm>
            <a:off x="159300" y="923875"/>
            <a:ext cx="8721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Creating large datasets of individual and group behavior is a necessary step towards a more ecological and dynamic understanding of primate behavior and cognition. RGB cameras are a non-invasive and non-costly technology to analyze behavior . Large datasets, however, present the challenge of annotating large amounts of frames. Recent studies show convolutional neural network can be used in pose estimation to aid tracking behavior both in artificial and ecological settings. Here we analyse the performance of a U-Net(69M parameters) and a Nested U-Net(9M parameters) to track Japanese macaque pose in 50k images in the wild. Both architectures performed with similar accuracy (73%) in key-point estimation. Changes in the number of filters and layers show no significant improvement after ten epochs. An overview of the results suggests both the number of skeletons in a frame and body size should be included in the models to further improve accuracy. Overall, this study shows that, despite the complexity in natural images, general CNNs are reliable to estimate monkey pose in the wild. More complex and tailor-made architectures are promising tools to study primate behavior.</a:t>
            </a:r>
            <a:endParaRPr sz="1300"/>
          </a:p>
          <a:p>
            <a:pPr marL="0" lvl="0" indent="0" algn="l" rtl="0">
              <a:spcBef>
                <a:spcPts val="0"/>
              </a:spcBef>
              <a:spcAft>
                <a:spcPts val="0"/>
              </a:spcAft>
              <a:buNone/>
            </a:pPr>
            <a:endParaRPr sz="1400"/>
          </a:p>
          <a:p>
            <a:pPr marL="0" lvl="0" indent="0" algn="l" rtl="0">
              <a:spcBef>
                <a:spcPts val="0"/>
              </a:spcBef>
              <a:spcAft>
                <a:spcPts val="0"/>
              </a:spcAft>
              <a:buNone/>
            </a:pPr>
            <a:r>
              <a:rPr lang="en" sz="1000">
                <a:solidFill>
                  <a:srgbClr val="222222"/>
                </a:solidFill>
                <a:highlight>
                  <a:srgbClr val="FFFFFF"/>
                </a:highlight>
              </a:rPr>
              <a:t>Bala, P. C., Eisenreich, B. R., Yoo, S. B. M., Hayden, B. Y., Park, H. S., &amp; Zimmermann, J. (2020). Automated markerless pose estimation in freely moving macaques with OpenMonkeyStudio. </a:t>
            </a:r>
            <a:r>
              <a:rPr lang="en" sz="1000" i="1">
                <a:solidFill>
                  <a:srgbClr val="222222"/>
                </a:solidFill>
                <a:highlight>
                  <a:srgbClr val="FFFFFF"/>
                </a:highlight>
              </a:rPr>
              <a:t>Nature communications</a:t>
            </a:r>
            <a:r>
              <a:rPr lang="en" sz="1000">
                <a:solidFill>
                  <a:srgbClr val="222222"/>
                </a:solidFill>
                <a:highlight>
                  <a:srgbClr val="FFFFFF"/>
                </a:highlight>
              </a:rPr>
              <a:t>, </a:t>
            </a:r>
            <a:r>
              <a:rPr lang="en" sz="1000" i="1">
                <a:solidFill>
                  <a:srgbClr val="222222"/>
                </a:solidFill>
                <a:highlight>
                  <a:srgbClr val="FFFFFF"/>
                </a:highlight>
              </a:rPr>
              <a:t>11</a:t>
            </a:r>
            <a:r>
              <a:rPr lang="en" sz="1000">
                <a:solidFill>
                  <a:srgbClr val="222222"/>
                </a:solidFill>
                <a:highlight>
                  <a:srgbClr val="FFFFFF"/>
                </a:highlight>
              </a:rPr>
              <a:t>(1), 1-12.</a:t>
            </a:r>
            <a:endParaRPr sz="1000">
              <a:solidFill>
                <a:srgbClr val="222222"/>
              </a:solidFill>
              <a:highlight>
                <a:srgbClr val="FFFFFF"/>
              </a:highlight>
            </a:endParaRPr>
          </a:p>
          <a:p>
            <a:pPr marL="0" lvl="0" indent="0" algn="l" rtl="0">
              <a:spcBef>
                <a:spcPts val="0"/>
              </a:spcBef>
              <a:spcAft>
                <a:spcPts val="0"/>
              </a:spcAft>
              <a:buNone/>
            </a:pPr>
            <a:r>
              <a:rPr lang="en" sz="1000">
                <a:solidFill>
                  <a:srgbClr val="222222"/>
                </a:solidFill>
                <a:highlight>
                  <a:srgbClr val="FFFFFF"/>
                </a:highlight>
              </a:rPr>
              <a:t>Labuguen, R., Matsumoto, J., Negrete, S. B., Nishimaru, H., Nishijo, H., Takada, M., ... &amp; Shibata, T. (2021). MacaquePose: A novel “in the wild” macaque monkey pose dataset for markerless motion capture. </a:t>
            </a:r>
            <a:r>
              <a:rPr lang="en" sz="1000" i="1">
                <a:solidFill>
                  <a:srgbClr val="222222"/>
                </a:solidFill>
                <a:highlight>
                  <a:srgbClr val="FFFFFF"/>
                </a:highlight>
              </a:rPr>
              <a:t>Frontiers in behavioral neuroscience</a:t>
            </a:r>
            <a:r>
              <a:rPr lang="en" sz="1000">
                <a:solidFill>
                  <a:srgbClr val="222222"/>
                </a:solidFill>
                <a:highlight>
                  <a:srgbClr val="FFFFFF"/>
                </a:highlight>
              </a:rPr>
              <a:t>, </a:t>
            </a:r>
            <a:r>
              <a:rPr lang="en" sz="1000" i="1">
                <a:solidFill>
                  <a:srgbClr val="222222"/>
                </a:solidFill>
                <a:highlight>
                  <a:srgbClr val="FFFFFF"/>
                </a:highlight>
              </a:rPr>
              <a:t>14</a:t>
            </a:r>
            <a:r>
              <a:rPr lang="en" sz="1000">
                <a:solidFill>
                  <a:srgbClr val="222222"/>
                </a:solidFill>
                <a:highlight>
                  <a:srgbClr val="FFFFFF"/>
                </a:highlight>
              </a:rPr>
              <a:t>, 581154.</a:t>
            </a:r>
            <a:endParaRPr sz="1000">
              <a:solidFill>
                <a:srgbClr val="222222"/>
              </a:solidFill>
              <a:highlight>
                <a:srgbClr val="FFFFFF"/>
              </a:highlight>
            </a:endParaRPr>
          </a:p>
          <a:p>
            <a:pPr marL="0" lvl="0" indent="0" algn="l" rtl="0">
              <a:spcBef>
                <a:spcPts val="0"/>
              </a:spcBef>
              <a:spcAft>
                <a:spcPts val="0"/>
              </a:spcAft>
              <a:buNone/>
            </a:pPr>
            <a:r>
              <a:rPr lang="en" sz="1000">
                <a:solidFill>
                  <a:srgbClr val="222222"/>
                </a:solidFill>
                <a:highlight>
                  <a:srgbClr val="FFFFFF"/>
                </a:highlight>
              </a:rPr>
              <a:t>Mathis, M. W., &amp; Mathis, A. (2020). Deep learning tools for the measurement of animal behavior in neuroscience. </a:t>
            </a:r>
            <a:r>
              <a:rPr lang="en" sz="1000" i="1">
                <a:solidFill>
                  <a:srgbClr val="222222"/>
                </a:solidFill>
                <a:highlight>
                  <a:srgbClr val="FFFFFF"/>
                </a:highlight>
              </a:rPr>
              <a:t>Current opinion in neurobiology</a:t>
            </a:r>
            <a:r>
              <a:rPr lang="en" sz="1000">
                <a:solidFill>
                  <a:srgbClr val="222222"/>
                </a:solidFill>
                <a:highlight>
                  <a:srgbClr val="FFFFFF"/>
                </a:highlight>
              </a:rPr>
              <a:t>, </a:t>
            </a:r>
            <a:r>
              <a:rPr lang="en" sz="1000" i="1">
                <a:solidFill>
                  <a:srgbClr val="222222"/>
                </a:solidFill>
                <a:highlight>
                  <a:srgbClr val="FFFFFF"/>
                </a:highlight>
              </a:rPr>
              <a:t>60</a:t>
            </a:r>
            <a:r>
              <a:rPr lang="en" sz="1000">
                <a:solidFill>
                  <a:srgbClr val="222222"/>
                </a:solidFill>
                <a:highlight>
                  <a:srgbClr val="FFFFFF"/>
                </a:highlight>
              </a:rPr>
              <a:t>, 1-11.</a:t>
            </a:r>
            <a:endParaRPr sz="1000">
              <a:solidFill>
                <a:srgbClr val="222222"/>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13ce00cb028_0_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Question</a:t>
            </a:r>
            <a:endParaRPr b="1"/>
          </a:p>
        </p:txBody>
      </p:sp>
      <p:sp>
        <p:nvSpPr>
          <p:cNvPr id="105" name="Google Shape;105;g13ce00cb028_0_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it possible to estimate monkey pose from frames?</a:t>
            </a:r>
            <a:endParaRPr/>
          </a:p>
        </p:txBody>
      </p:sp>
      <p:cxnSp>
        <p:nvCxnSpPr>
          <p:cNvPr id="106" name="Google Shape;106;g13ce00cb028_0_5"/>
          <p:cNvCxnSpPr/>
          <p:nvPr/>
        </p:nvCxnSpPr>
        <p:spPr>
          <a:xfrm rot="10800000" flipH="1">
            <a:off x="4192025" y="3125775"/>
            <a:ext cx="786900" cy="3900"/>
          </a:xfrm>
          <a:prstGeom prst="straightConnector1">
            <a:avLst/>
          </a:prstGeom>
          <a:noFill/>
          <a:ln w="38100" cap="flat" cmpd="sng">
            <a:solidFill>
              <a:schemeClr val="dk2"/>
            </a:solidFill>
            <a:prstDash val="solid"/>
            <a:round/>
            <a:headEnd type="none" w="med" len="med"/>
            <a:tailEnd type="triangle" w="med" len="med"/>
          </a:ln>
        </p:spPr>
      </p:cxnSp>
      <p:pic>
        <p:nvPicPr>
          <p:cNvPr id="107" name="Google Shape;107;g13ce00cb028_0_5"/>
          <p:cNvPicPr preferRelativeResize="0"/>
          <p:nvPr/>
        </p:nvPicPr>
        <p:blipFill>
          <a:blip r:embed="rId3">
            <a:alphaModFix/>
          </a:blip>
          <a:stretch>
            <a:fillRect/>
          </a:stretch>
        </p:blipFill>
        <p:spPr>
          <a:xfrm>
            <a:off x="5067150" y="1850169"/>
            <a:ext cx="4000150" cy="2701045"/>
          </a:xfrm>
          <a:prstGeom prst="rect">
            <a:avLst/>
          </a:prstGeom>
          <a:noFill/>
          <a:ln>
            <a:noFill/>
          </a:ln>
        </p:spPr>
      </p:pic>
      <p:pic>
        <p:nvPicPr>
          <p:cNvPr id="108" name="Google Shape;108;g13ce00cb028_0_5"/>
          <p:cNvPicPr preferRelativeResize="0"/>
          <p:nvPr/>
        </p:nvPicPr>
        <p:blipFill>
          <a:blip r:embed="rId4">
            <a:alphaModFix/>
          </a:blip>
          <a:stretch>
            <a:fillRect/>
          </a:stretch>
        </p:blipFill>
        <p:spPr>
          <a:xfrm>
            <a:off x="103675" y="1850188"/>
            <a:ext cx="4000150" cy="2701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13e5d75ae50_0_5"/>
          <p:cNvSpPr txBox="1">
            <a:spLocks noGrp="1"/>
          </p:cNvSpPr>
          <p:nvPr>
            <p:ph type="title"/>
          </p:nvPr>
        </p:nvSpPr>
        <p:spPr>
          <a:xfrm>
            <a:off x="134350" y="249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Background</a:t>
            </a:r>
            <a:endParaRPr b="1"/>
          </a:p>
        </p:txBody>
      </p:sp>
      <p:sp>
        <p:nvSpPr>
          <p:cNvPr id="114" name="Google Shape;114;g13e5d75ae50_0_5"/>
          <p:cNvSpPr txBox="1">
            <a:spLocks noGrp="1"/>
          </p:cNvSpPr>
          <p:nvPr>
            <p:ph type="body" idx="1"/>
          </p:nvPr>
        </p:nvSpPr>
        <p:spPr>
          <a:xfrm>
            <a:off x="193475" y="1015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 Animal pose estimation is a widely studied problem in computer vision. CNNs, based on models of the brain, are primarily used to solve difficult image-driven pattern recognition tasks and are good candidates to track body parts. (Mathis y Mathis, 2020)</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 Study of monkey pose estimation has recently been promoted by the creation of large annotated datasets. </a:t>
            </a:r>
            <a:endParaRPr sz="1200">
              <a:solidFill>
                <a:schemeClr val="dk1"/>
              </a:solidFill>
            </a:endParaRPr>
          </a:p>
          <a:p>
            <a:pPr marL="457200" lvl="0" indent="0" algn="l" rtl="0">
              <a:spcBef>
                <a:spcPts val="0"/>
              </a:spcBef>
              <a:spcAft>
                <a:spcPts val="0"/>
              </a:spcAft>
              <a:buNone/>
            </a:pPr>
            <a:r>
              <a:rPr lang="en" sz="1200">
                <a:solidFill>
                  <a:schemeClr val="dk1"/>
                </a:solidFill>
              </a:rPr>
              <a:t>&gt; 111,529 images of 26 species of primates (internet images and videos, photographs from three National Primate Research Centers and multiview videos in the Minnesota Zoo)</a:t>
            </a:r>
            <a:endParaRPr sz="1200">
              <a:solidFill>
                <a:schemeClr val="dk1"/>
              </a:solidFill>
            </a:endParaRPr>
          </a:p>
          <a:p>
            <a:pPr marL="457200" lvl="0" indent="0" algn="l" rtl="0">
              <a:spcBef>
                <a:spcPts val="0"/>
              </a:spcBef>
              <a:spcAft>
                <a:spcPts val="0"/>
              </a:spcAft>
              <a:buNone/>
            </a:pPr>
            <a:r>
              <a:rPr lang="en" sz="1200">
                <a:solidFill>
                  <a:schemeClr val="dk1"/>
                </a:solidFill>
              </a:rPr>
              <a:t>&gt; Describir database 3D (Yao y col. 2021)</a:t>
            </a:r>
            <a:endParaRPr sz="1200">
              <a:solidFill>
                <a:schemeClr val="dk1"/>
              </a:solidFill>
            </a:endParaRPr>
          </a:p>
          <a:p>
            <a:pPr marL="457200" lvl="0" indent="0" algn="l" rtl="0">
              <a:spcBef>
                <a:spcPts val="0"/>
              </a:spcBef>
              <a:spcAft>
                <a:spcPts val="0"/>
              </a:spcAft>
              <a:buNone/>
            </a:pPr>
            <a:r>
              <a:rPr lang="en" sz="1200">
                <a:solidFill>
                  <a:schemeClr val="dk1"/>
                </a:solidFill>
              </a:rPr>
              <a:t>&gt; </a:t>
            </a:r>
            <a:r>
              <a:rPr lang="en" sz="1200">
                <a:solidFill>
                  <a:schemeClr val="dk1"/>
                </a:solidFill>
                <a:highlight>
                  <a:srgbClr val="F7F7F7"/>
                </a:highlight>
              </a:rPr>
              <a:t>13,083 Google Open Images (Labuguen y col., 2021) images of macaque monkeys in zoos or primate research institute (Labuguen y col, 2021)</a:t>
            </a:r>
            <a:endParaRPr sz="1200">
              <a:solidFill>
                <a:schemeClr val="dk1"/>
              </a:solidFill>
              <a:highlight>
                <a:srgbClr val="F7F7F7"/>
              </a:highlight>
            </a:endParaRPr>
          </a:p>
          <a:p>
            <a:pPr marL="457200" lvl="0" indent="0" algn="l" rtl="0">
              <a:spcBef>
                <a:spcPts val="0"/>
              </a:spcBef>
              <a:spcAft>
                <a:spcPts val="0"/>
              </a:spcAft>
              <a:buNone/>
            </a:pPr>
            <a:r>
              <a:rPr lang="en" sz="1200">
                <a:solidFill>
                  <a:schemeClr val="dk1"/>
                </a:solidFill>
                <a:highlight>
                  <a:srgbClr val="F7F7F7"/>
                </a:highlight>
              </a:rPr>
              <a:t>&gt; </a:t>
            </a:r>
            <a:r>
              <a:rPr lang="en" sz="1200">
                <a:solidFill>
                  <a:schemeClr val="dk1"/>
                </a:solidFill>
                <a:highlight>
                  <a:srgbClr val="FFFFFF"/>
                </a:highlight>
              </a:rPr>
              <a:t>195,228 macaque mo</a:t>
            </a:r>
            <a:r>
              <a:rPr lang="en" sz="1200">
                <a:solidFill>
                  <a:srgbClr val="222222"/>
                </a:solidFill>
                <a:highlight>
                  <a:srgbClr val="FFFFFF"/>
                </a:highlight>
              </a:rPr>
              <a:t>nkey image in the lab from 62 views for 3D (Bala y col., 2020)</a:t>
            </a:r>
            <a:endParaRPr sz="1200">
              <a:solidFill>
                <a:srgbClr val="282828"/>
              </a:solidFill>
              <a:highlight>
                <a:srgbClr val="F7F7F7"/>
              </a:highlight>
            </a:endParaRPr>
          </a:p>
          <a:p>
            <a:pPr marL="457200" lvl="0" indent="0" algn="l" rtl="0">
              <a:spcBef>
                <a:spcPts val="0"/>
              </a:spcBef>
              <a:spcAft>
                <a:spcPts val="0"/>
              </a:spcAft>
              <a:buNone/>
            </a:pPr>
            <a:endParaRPr sz="1200">
              <a:solidFill>
                <a:srgbClr val="282828"/>
              </a:solidFill>
              <a:highlight>
                <a:srgbClr val="F7F7F7"/>
              </a:highlight>
            </a:endParaRPr>
          </a:p>
          <a:p>
            <a:pPr marL="0" lvl="0" indent="0" algn="l" rtl="0">
              <a:spcBef>
                <a:spcPts val="0"/>
              </a:spcBef>
              <a:spcAft>
                <a:spcPts val="0"/>
              </a:spcAft>
              <a:buNone/>
            </a:pPr>
            <a:r>
              <a:rPr lang="en" sz="900" i="1">
                <a:solidFill>
                  <a:srgbClr val="222222"/>
                </a:solidFill>
                <a:highlight>
                  <a:srgbClr val="FFFFFF"/>
                </a:highlight>
              </a:rPr>
              <a:t>Bala, P. C., Eisenreich, B. R., Yoo, S. B. M., Hayden, B. Y., Park, H. S., &amp; Zimmermann, J. (2020). Automated markerless pose estimation in freely moving macaques with OpenMonkeyStudio. Nature communications, 11(1), 1-12.</a:t>
            </a:r>
            <a:endParaRPr sz="900" i="1">
              <a:solidFill>
                <a:srgbClr val="282828"/>
              </a:solidFill>
              <a:highlight>
                <a:srgbClr val="F7F7F7"/>
              </a:highlight>
            </a:endParaRPr>
          </a:p>
          <a:p>
            <a:pPr marL="0" lvl="0" indent="0" algn="l" rtl="0">
              <a:spcBef>
                <a:spcPts val="0"/>
              </a:spcBef>
              <a:spcAft>
                <a:spcPts val="0"/>
              </a:spcAft>
              <a:buNone/>
            </a:pPr>
            <a:r>
              <a:rPr lang="en" sz="900" i="1">
                <a:solidFill>
                  <a:srgbClr val="222222"/>
                </a:solidFill>
                <a:highlight>
                  <a:srgbClr val="FFFFFF"/>
                </a:highlight>
              </a:rPr>
              <a:t>Labuguen, R., Matsumoto, J., Negrete, S. B., Nishimaru, H., Nishijo, H., Takada, M., ... &amp; Shibata, T. (2021). MacaquePose: A novel “in the wild” macaque monkey pose dataset for markerless motion capture. Frontiers in behavioral neuroscience, 14, 581154.</a:t>
            </a:r>
            <a:endParaRPr sz="900" i="1">
              <a:solidFill>
                <a:srgbClr val="222222"/>
              </a:solidFill>
              <a:highlight>
                <a:srgbClr val="FFFFFF"/>
              </a:highlight>
            </a:endParaRPr>
          </a:p>
          <a:p>
            <a:pPr marL="0" lvl="0" indent="0" algn="l" rtl="0">
              <a:spcBef>
                <a:spcPts val="0"/>
              </a:spcBef>
              <a:spcAft>
                <a:spcPts val="0"/>
              </a:spcAft>
              <a:buNone/>
            </a:pPr>
            <a:r>
              <a:rPr lang="en" sz="900" i="1">
                <a:solidFill>
                  <a:srgbClr val="222222"/>
                </a:solidFill>
                <a:highlight>
                  <a:srgbClr val="FFFFFF"/>
                </a:highlight>
              </a:rPr>
              <a:t>Mathis, M. W., &amp; Mathis, A. (2020). Deep learning tools for the measurement of animal behavior in neuroscience. Current opinion in neurobiology, 60, 1-11.</a:t>
            </a:r>
            <a:endParaRPr sz="900" i="1">
              <a:solidFill>
                <a:srgbClr val="222222"/>
              </a:solidFill>
              <a:highlight>
                <a:srgbClr val="FFFFFF"/>
              </a:highlight>
            </a:endParaRPr>
          </a:p>
          <a:p>
            <a:pPr marL="0" lvl="0" indent="0" algn="l" rtl="0">
              <a:spcBef>
                <a:spcPts val="0"/>
              </a:spcBef>
              <a:spcAft>
                <a:spcPts val="0"/>
              </a:spcAft>
              <a:buNone/>
            </a:pPr>
            <a:r>
              <a:rPr lang="en" sz="900" i="1">
                <a:solidFill>
                  <a:srgbClr val="222222"/>
                </a:solidFill>
                <a:highlight>
                  <a:srgbClr val="FFFFFF"/>
                </a:highlight>
              </a:rPr>
              <a:t>Yao, Y., Mohan, A. A., Bliss-Moreau, E., Coleman, K., Freeman, S. M., Machado, C. J., ... &amp; Park, H. S. (2021). Openmonkeychallenge: Dataset and benchmark challenges for pose tracking of non-human primates. bioRxiv.</a:t>
            </a:r>
            <a:endParaRPr sz="9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13e5d75ae50_0_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Methods</a:t>
            </a:r>
            <a:endParaRPr b="1"/>
          </a:p>
        </p:txBody>
      </p:sp>
      <p:sp>
        <p:nvSpPr>
          <p:cNvPr id="120" name="Google Shape;120;g13e5d75ae50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Find a database</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
              <a:t>Pick the architecture</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Find computational resources</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Train, test and report</a:t>
            </a:r>
            <a:endParaRPr/>
          </a:p>
        </p:txBody>
      </p:sp>
      <p:pic>
        <p:nvPicPr>
          <p:cNvPr id="121" name="Google Shape;121;g13e5d75ae50_0_0"/>
          <p:cNvPicPr preferRelativeResize="0"/>
          <p:nvPr/>
        </p:nvPicPr>
        <p:blipFill>
          <a:blip r:embed="rId3">
            <a:alphaModFix/>
          </a:blip>
          <a:stretch>
            <a:fillRect/>
          </a:stretch>
        </p:blipFill>
        <p:spPr>
          <a:xfrm>
            <a:off x="5265250" y="756775"/>
            <a:ext cx="3323775" cy="3107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3ce00cb028_0_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Dataset</a:t>
            </a:r>
            <a:endParaRPr b="1"/>
          </a:p>
        </p:txBody>
      </p:sp>
      <p:sp>
        <p:nvSpPr>
          <p:cNvPr id="127" name="Google Shape;127;g13ce00cb028_0_23"/>
          <p:cNvSpPr txBox="1">
            <a:spLocks noGrp="1"/>
          </p:cNvSpPr>
          <p:nvPr>
            <p:ph type="body" idx="1"/>
          </p:nvPr>
        </p:nvSpPr>
        <p:spPr>
          <a:xfrm>
            <a:off x="311700" y="1152475"/>
            <a:ext cx="5059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OpenMonkeyChallenge captures images from 26 species of primates. Each image has 17 landmarks that together comprise a pose. The landmarks include several important body parts including major joints and face parts.</a:t>
            </a:r>
            <a:endParaRPr/>
          </a:p>
          <a:p>
            <a:pPr marL="0" lvl="0" indent="0" algn="l" rtl="0">
              <a:spcBef>
                <a:spcPts val="0"/>
              </a:spcBef>
              <a:spcAft>
                <a:spcPts val="0"/>
              </a:spcAft>
              <a:buNone/>
            </a:pPr>
            <a:endParaRPr/>
          </a:p>
          <a:p>
            <a:pPr marL="0" lvl="0" indent="0" algn="l" rtl="0">
              <a:spcBef>
                <a:spcPts val="0"/>
              </a:spcBef>
              <a:spcAft>
                <a:spcPts val="0"/>
              </a:spcAft>
              <a:buNone/>
            </a:pPr>
            <a:r>
              <a:rPr lang="en" sz="1100" u="sng">
                <a:solidFill>
                  <a:schemeClr val="hlink"/>
                </a:solidFill>
                <a:hlinkClick r:id="rId3"/>
              </a:rPr>
              <a:t>OPEN MONKEY CHALLENGE</a:t>
            </a:r>
            <a:endParaRPr/>
          </a:p>
          <a:p>
            <a:pPr marL="0" lvl="0" indent="0" algn="l" rtl="0">
              <a:spcBef>
                <a:spcPts val="0"/>
              </a:spcBef>
              <a:spcAft>
                <a:spcPts val="0"/>
              </a:spcAft>
              <a:buNone/>
            </a:pPr>
            <a:endParaRPr/>
          </a:p>
        </p:txBody>
      </p:sp>
      <p:graphicFrame>
        <p:nvGraphicFramePr>
          <p:cNvPr id="128" name="Google Shape;128;g13ce00cb028_0_23"/>
          <p:cNvGraphicFramePr/>
          <p:nvPr/>
        </p:nvGraphicFramePr>
        <p:xfrm>
          <a:off x="375150" y="3729850"/>
          <a:ext cx="5059100" cy="792420"/>
        </p:xfrm>
        <a:graphic>
          <a:graphicData uri="http://schemas.openxmlformats.org/drawingml/2006/table">
            <a:tbl>
              <a:tblPr>
                <a:noFill/>
                <a:tableStyleId>{14D9732E-537E-4A75-8B9B-2707EA11BD74}</a:tableStyleId>
              </a:tblPr>
              <a:tblGrid>
                <a:gridCol w="1336200">
                  <a:extLst>
                    <a:ext uri="{9D8B030D-6E8A-4147-A177-3AD203B41FA5}">
                      <a16:colId xmlns:a16="http://schemas.microsoft.com/office/drawing/2014/main" val="20000"/>
                    </a:ext>
                  </a:extLst>
                </a:gridCol>
                <a:gridCol w="1159325">
                  <a:extLst>
                    <a:ext uri="{9D8B030D-6E8A-4147-A177-3AD203B41FA5}">
                      <a16:colId xmlns:a16="http://schemas.microsoft.com/office/drawing/2014/main" val="20001"/>
                    </a:ext>
                  </a:extLst>
                </a:gridCol>
                <a:gridCol w="1445075">
                  <a:extLst>
                    <a:ext uri="{9D8B030D-6E8A-4147-A177-3AD203B41FA5}">
                      <a16:colId xmlns:a16="http://schemas.microsoft.com/office/drawing/2014/main" val="20002"/>
                    </a:ext>
                  </a:extLst>
                </a:gridCol>
                <a:gridCol w="1118500">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r>
                        <a:rPr lang="en" sz="1200"/>
                        <a:t>Total: </a:t>
                      </a:r>
                      <a:r>
                        <a:rPr lang="en"/>
                        <a:t>111529</a:t>
                      </a:r>
                      <a:endParaRPr sz="1200"/>
                    </a:p>
                  </a:txBody>
                  <a:tcPr marL="91425" marR="91425" marT="91425" marB="91425"/>
                </a:tc>
                <a:tc>
                  <a:txBody>
                    <a:bodyPr/>
                    <a:lstStyle/>
                    <a:p>
                      <a:pPr marL="0" lvl="0" indent="0" algn="ctr" rtl="0">
                        <a:spcBef>
                          <a:spcPts val="0"/>
                        </a:spcBef>
                        <a:spcAft>
                          <a:spcPts val="0"/>
                        </a:spcAft>
                        <a:buNone/>
                      </a:pPr>
                      <a:r>
                        <a:rPr lang="en"/>
                        <a:t>Training</a:t>
                      </a:r>
                      <a:endParaRPr/>
                    </a:p>
                  </a:txBody>
                  <a:tcPr marL="91425" marR="91425" marT="91425" marB="91425"/>
                </a:tc>
                <a:tc>
                  <a:txBody>
                    <a:bodyPr/>
                    <a:lstStyle/>
                    <a:p>
                      <a:pPr marL="0" lvl="0" indent="0" algn="ctr" rtl="0">
                        <a:spcBef>
                          <a:spcPts val="0"/>
                        </a:spcBef>
                        <a:spcAft>
                          <a:spcPts val="0"/>
                        </a:spcAft>
                        <a:buNone/>
                      </a:pPr>
                      <a:r>
                        <a:rPr lang="en"/>
                        <a:t>Validation</a:t>
                      </a:r>
                      <a:endParaRPr/>
                    </a:p>
                  </a:txBody>
                  <a:tcPr marL="91425" marR="91425" marT="91425" marB="91425"/>
                </a:tc>
                <a:tc>
                  <a:txBody>
                    <a:bodyPr/>
                    <a:lstStyle/>
                    <a:p>
                      <a:pPr marL="0" lvl="0" indent="0" algn="ctr" rtl="0">
                        <a:spcBef>
                          <a:spcPts val="0"/>
                        </a:spcBef>
                        <a:spcAft>
                          <a:spcPts val="0"/>
                        </a:spcAft>
                        <a:buNone/>
                      </a:pPr>
                      <a:r>
                        <a:rPr lang="en"/>
                        <a:t>Test</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 frames</a:t>
                      </a:r>
                      <a:endParaRPr/>
                    </a:p>
                  </a:txBody>
                  <a:tcPr marL="91425" marR="91425" marT="91425" marB="91425"/>
                </a:tc>
                <a:tc>
                  <a:txBody>
                    <a:bodyPr/>
                    <a:lstStyle/>
                    <a:p>
                      <a:pPr marL="0" lvl="0" indent="0" algn="ctr" rtl="0">
                        <a:spcBef>
                          <a:spcPts val="0"/>
                        </a:spcBef>
                        <a:spcAft>
                          <a:spcPts val="0"/>
                        </a:spcAft>
                        <a:buNone/>
                      </a:pPr>
                      <a:r>
                        <a:rPr lang="en">
                          <a:solidFill>
                            <a:schemeClr val="dk1"/>
                          </a:solidFill>
                        </a:rPr>
                        <a:t>66917</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t>22306</a:t>
                      </a:r>
                      <a:endParaRPr/>
                    </a:p>
                  </a:txBody>
                  <a:tcPr marL="91425" marR="91425" marT="91425" marB="91425"/>
                </a:tc>
                <a:tc>
                  <a:txBody>
                    <a:bodyPr/>
                    <a:lstStyle/>
                    <a:p>
                      <a:pPr marL="0" lvl="0" indent="0" algn="ctr" rtl="0">
                        <a:spcBef>
                          <a:spcPts val="0"/>
                        </a:spcBef>
                        <a:spcAft>
                          <a:spcPts val="0"/>
                        </a:spcAft>
                        <a:buNone/>
                      </a:pPr>
                      <a:r>
                        <a:rPr lang="en"/>
                        <a:t>22306</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129" name="Google Shape;129;g13ce00cb028_0_23"/>
          <p:cNvPicPr preferRelativeResize="0"/>
          <p:nvPr/>
        </p:nvPicPr>
        <p:blipFill>
          <a:blip r:embed="rId4">
            <a:alphaModFix/>
          </a:blip>
          <a:stretch>
            <a:fillRect/>
          </a:stretch>
        </p:blipFill>
        <p:spPr>
          <a:xfrm>
            <a:off x="6449825" y="555171"/>
            <a:ext cx="2640600" cy="40331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13e5d75ae50_0_10"/>
          <p:cNvSpPr txBox="1">
            <a:spLocks noGrp="1"/>
          </p:cNvSpPr>
          <p:nvPr>
            <p:ph type="title"/>
          </p:nvPr>
        </p:nvSpPr>
        <p:spPr>
          <a:xfrm>
            <a:off x="169825" y="253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Architecture </a:t>
            </a:r>
            <a:endParaRPr b="1"/>
          </a:p>
        </p:txBody>
      </p:sp>
      <p:pic>
        <p:nvPicPr>
          <p:cNvPr id="135" name="Google Shape;135;g13e5d75ae50_0_10"/>
          <p:cNvPicPr preferRelativeResize="0"/>
          <p:nvPr/>
        </p:nvPicPr>
        <p:blipFill rotWithShape="1">
          <a:blip r:embed="rId3">
            <a:alphaModFix/>
          </a:blip>
          <a:srcRect r="48060"/>
          <a:stretch/>
        </p:blipFill>
        <p:spPr>
          <a:xfrm>
            <a:off x="4653900" y="2678175"/>
            <a:ext cx="2859175" cy="2157900"/>
          </a:xfrm>
          <a:prstGeom prst="rect">
            <a:avLst/>
          </a:prstGeom>
          <a:noFill/>
          <a:ln>
            <a:noFill/>
          </a:ln>
        </p:spPr>
      </p:pic>
      <p:sp>
        <p:nvSpPr>
          <p:cNvPr id="136" name="Google Shape;136;g13e5d75ae50_0_10"/>
          <p:cNvSpPr txBox="1">
            <a:spLocks noGrp="1"/>
          </p:cNvSpPr>
          <p:nvPr>
            <p:ph type="body" idx="1"/>
          </p:nvPr>
        </p:nvSpPr>
        <p:spPr>
          <a:xfrm>
            <a:off x="98875" y="1168350"/>
            <a:ext cx="3814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1"/>
                </a:solidFill>
                <a:highlight>
                  <a:schemeClr val="lt1"/>
                </a:highlight>
              </a:rPr>
              <a:t>U-NET. 5 layers</a:t>
            </a:r>
            <a:endParaRPr sz="1400" b="1">
              <a:solidFill>
                <a:schemeClr val="dk1"/>
              </a:solidFill>
              <a:highlight>
                <a:schemeClr val="lt1"/>
              </a:highlight>
            </a:endParaRPr>
          </a:p>
          <a:p>
            <a:pPr marL="0" lvl="0" indent="0" algn="l" rtl="0">
              <a:lnSpc>
                <a:spcPct val="135714"/>
              </a:lnSpc>
              <a:spcBef>
                <a:spcPts val="0"/>
              </a:spcBef>
              <a:spcAft>
                <a:spcPts val="0"/>
              </a:spcAft>
              <a:buNone/>
            </a:pPr>
            <a:r>
              <a:rPr lang="en" sz="1400">
                <a:solidFill>
                  <a:schemeClr val="dk1"/>
                </a:solidFill>
                <a:highlight>
                  <a:srgbClr val="FFFFFE"/>
                </a:highlight>
              </a:rPr>
              <a:t>Filters: [64, 128, 256, 512, 1024]</a:t>
            </a:r>
            <a:endParaRPr sz="1400">
              <a:solidFill>
                <a:schemeClr val="dk1"/>
              </a:solidFill>
              <a:highlight>
                <a:srgbClr val="FFFFFE"/>
              </a:highlight>
            </a:endParaRPr>
          </a:p>
          <a:p>
            <a:pPr marL="0" lvl="0" indent="0" algn="l" rtl="0">
              <a:spcBef>
                <a:spcPts val="0"/>
              </a:spcBef>
              <a:spcAft>
                <a:spcPts val="0"/>
              </a:spcAft>
              <a:buNone/>
            </a:pPr>
            <a:r>
              <a:rPr lang="en" sz="1400">
                <a:solidFill>
                  <a:schemeClr val="dk1"/>
                </a:solidFill>
                <a:highlight>
                  <a:schemeClr val="lt1"/>
                </a:highlight>
              </a:rPr>
              <a:t>69M parameters</a:t>
            </a:r>
            <a:endParaRPr sz="1400">
              <a:solidFill>
                <a:schemeClr val="dk1"/>
              </a:solidFill>
              <a:highlight>
                <a:schemeClr val="lt1"/>
              </a:highlight>
            </a:endParaRPr>
          </a:p>
          <a:p>
            <a:pPr marL="0" lvl="0" indent="0" algn="l" rtl="0">
              <a:spcBef>
                <a:spcPts val="0"/>
              </a:spcBef>
              <a:spcAft>
                <a:spcPts val="0"/>
              </a:spcAft>
              <a:buNone/>
            </a:pPr>
            <a:endParaRPr sz="1400">
              <a:solidFill>
                <a:schemeClr val="dk1"/>
              </a:solidFill>
              <a:highlight>
                <a:schemeClr val="lt1"/>
              </a:highlight>
            </a:endParaRPr>
          </a:p>
          <a:p>
            <a:pPr marL="0" lvl="0" indent="0" algn="l" rtl="0">
              <a:spcBef>
                <a:spcPts val="0"/>
              </a:spcBef>
              <a:spcAft>
                <a:spcPts val="0"/>
              </a:spcAft>
              <a:buNone/>
            </a:pPr>
            <a:r>
              <a:rPr lang="en" sz="1400" b="1">
                <a:solidFill>
                  <a:schemeClr val="dk1"/>
                </a:solidFill>
                <a:highlight>
                  <a:schemeClr val="lt1"/>
                </a:highlight>
              </a:rPr>
              <a:t>Nested U-NET. 5 layers </a:t>
            </a:r>
            <a:endParaRPr sz="1400" b="1">
              <a:solidFill>
                <a:schemeClr val="dk1"/>
              </a:solidFill>
              <a:highlight>
                <a:schemeClr val="lt1"/>
              </a:highlight>
            </a:endParaRPr>
          </a:p>
          <a:p>
            <a:pPr marL="0" lvl="0" indent="0" algn="l" rtl="0">
              <a:lnSpc>
                <a:spcPct val="135714"/>
              </a:lnSpc>
              <a:spcBef>
                <a:spcPts val="0"/>
              </a:spcBef>
              <a:spcAft>
                <a:spcPts val="0"/>
              </a:spcAft>
              <a:buNone/>
            </a:pPr>
            <a:r>
              <a:rPr lang="en" sz="1400">
                <a:solidFill>
                  <a:schemeClr val="dk1"/>
                </a:solidFill>
                <a:highlight>
                  <a:srgbClr val="FFFFFE"/>
                </a:highlight>
              </a:rPr>
              <a:t>Filters: [32, 64, 128, 256, 512]</a:t>
            </a:r>
            <a:endParaRPr sz="1400">
              <a:solidFill>
                <a:schemeClr val="dk1"/>
              </a:solidFill>
              <a:highlight>
                <a:srgbClr val="FFFFFE"/>
              </a:highlight>
            </a:endParaRPr>
          </a:p>
          <a:p>
            <a:pPr marL="0" lvl="0" indent="0" algn="l" rtl="0">
              <a:spcBef>
                <a:spcPts val="0"/>
              </a:spcBef>
              <a:spcAft>
                <a:spcPts val="0"/>
              </a:spcAft>
              <a:buNone/>
            </a:pPr>
            <a:r>
              <a:rPr lang="en" sz="1400">
                <a:solidFill>
                  <a:schemeClr val="dk1"/>
                </a:solidFill>
                <a:highlight>
                  <a:schemeClr val="lt1"/>
                </a:highlight>
              </a:rPr>
              <a:t>9M parameters</a:t>
            </a:r>
            <a:endParaRPr sz="1400">
              <a:solidFill>
                <a:schemeClr val="dk1"/>
              </a:solidFill>
              <a:highlight>
                <a:schemeClr val="lt1"/>
              </a:highlight>
            </a:endParaRPr>
          </a:p>
          <a:p>
            <a:pPr marL="0" lvl="0" indent="0" algn="l" rtl="0">
              <a:spcBef>
                <a:spcPts val="0"/>
              </a:spcBef>
              <a:spcAft>
                <a:spcPts val="0"/>
              </a:spcAft>
              <a:buNone/>
            </a:pPr>
            <a:endParaRPr sz="1400">
              <a:solidFill>
                <a:schemeClr val="dk1"/>
              </a:solidFill>
              <a:highlight>
                <a:schemeClr val="lt1"/>
              </a:highlight>
            </a:endParaRPr>
          </a:p>
          <a:p>
            <a:pPr marL="0" lvl="0" indent="0" algn="l" rtl="0">
              <a:spcBef>
                <a:spcPts val="0"/>
              </a:spcBef>
              <a:spcAft>
                <a:spcPts val="0"/>
              </a:spcAft>
              <a:buNone/>
            </a:pPr>
            <a:r>
              <a:rPr lang="en" sz="1400" b="1">
                <a:solidFill>
                  <a:schemeClr val="dk1"/>
                </a:solidFill>
                <a:highlight>
                  <a:schemeClr val="lt1"/>
                </a:highlight>
              </a:rPr>
              <a:t>Loss Function: </a:t>
            </a:r>
            <a:r>
              <a:rPr lang="en" sz="1400">
                <a:solidFill>
                  <a:schemeClr val="dk1"/>
                </a:solidFill>
                <a:highlight>
                  <a:schemeClr val="lt1"/>
                </a:highlight>
              </a:rPr>
              <a:t>Binary Cross Entropy</a:t>
            </a:r>
            <a:endParaRPr sz="1400">
              <a:solidFill>
                <a:schemeClr val="dk1"/>
              </a:solidFill>
              <a:highlight>
                <a:schemeClr val="lt1"/>
              </a:highlight>
            </a:endParaRPr>
          </a:p>
          <a:p>
            <a:pPr marL="0" lvl="0" indent="0" algn="l" rtl="0">
              <a:spcBef>
                <a:spcPts val="0"/>
              </a:spcBef>
              <a:spcAft>
                <a:spcPts val="0"/>
              </a:spcAft>
              <a:buNone/>
            </a:pPr>
            <a:r>
              <a:rPr lang="en" sz="1400" b="1">
                <a:solidFill>
                  <a:schemeClr val="dk1"/>
                </a:solidFill>
                <a:highlight>
                  <a:schemeClr val="lt1"/>
                </a:highlight>
              </a:rPr>
              <a:t>Optimizer: </a:t>
            </a:r>
            <a:r>
              <a:rPr lang="en" sz="1400">
                <a:solidFill>
                  <a:schemeClr val="dk1"/>
                </a:solidFill>
                <a:highlight>
                  <a:schemeClr val="lt1"/>
                </a:highlight>
              </a:rPr>
              <a:t>Adam</a:t>
            </a:r>
            <a:endParaRPr sz="1400">
              <a:solidFill>
                <a:schemeClr val="dk1"/>
              </a:solidFill>
              <a:highlight>
                <a:schemeClr val="lt1"/>
              </a:highlight>
            </a:endParaRPr>
          </a:p>
          <a:p>
            <a:pPr marL="0" lvl="0" indent="0" algn="l" rtl="0">
              <a:spcBef>
                <a:spcPts val="0"/>
              </a:spcBef>
              <a:spcAft>
                <a:spcPts val="0"/>
              </a:spcAft>
              <a:buNone/>
            </a:pPr>
            <a:r>
              <a:rPr lang="en" sz="1400" b="1">
                <a:solidFill>
                  <a:schemeClr val="dk1"/>
                </a:solidFill>
              </a:rPr>
              <a:t>Accuracy:</a:t>
            </a:r>
            <a:r>
              <a:rPr lang="en" sz="1400">
                <a:solidFill>
                  <a:schemeClr val="dk1"/>
                </a:solidFill>
              </a:rPr>
              <a:t> Percentage of Correct Keypoints (PCK)</a:t>
            </a:r>
            <a:endParaRPr sz="1400">
              <a:solidFill>
                <a:schemeClr val="dk1"/>
              </a:solidFill>
            </a:endParaRPr>
          </a:p>
          <a:p>
            <a:pPr marL="0" lvl="0" indent="0" algn="l" rtl="0">
              <a:spcBef>
                <a:spcPts val="0"/>
              </a:spcBef>
              <a:spcAft>
                <a:spcPts val="0"/>
              </a:spcAft>
              <a:buNone/>
            </a:pPr>
            <a:r>
              <a:rPr lang="en" sz="1400" b="1">
                <a:solidFill>
                  <a:schemeClr val="dk1"/>
                </a:solidFill>
              </a:rPr>
              <a:t>Epoch number:</a:t>
            </a:r>
            <a:r>
              <a:rPr lang="en" sz="1400">
                <a:solidFill>
                  <a:schemeClr val="dk1"/>
                </a:solidFill>
              </a:rPr>
              <a:t> 10</a:t>
            </a:r>
            <a:endParaRPr sz="1400">
              <a:solidFill>
                <a:schemeClr val="dk1"/>
              </a:solidFill>
            </a:endParaRPr>
          </a:p>
        </p:txBody>
      </p:sp>
      <p:pic>
        <p:nvPicPr>
          <p:cNvPr id="137" name="Google Shape;137;g13e5d75ae50_0_10"/>
          <p:cNvPicPr preferRelativeResize="0"/>
          <p:nvPr/>
        </p:nvPicPr>
        <p:blipFill>
          <a:blip r:embed="rId4">
            <a:alphaModFix/>
          </a:blip>
          <a:stretch>
            <a:fillRect/>
          </a:stretch>
        </p:blipFill>
        <p:spPr>
          <a:xfrm>
            <a:off x="4297825" y="438325"/>
            <a:ext cx="3571351" cy="1984450"/>
          </a:xfrm>
          <a:prstGeom prst="rect">
            <a:avLst/>
          </a:prstGeom>
          <a:noFill/>
          <a:ln>
            <a:noFill/>
          </a:ln>
        </p:spPr>
      </p:pic>
      <p:pic>
        <p:nvPicPr>
          <p:cNvPr id="138" name="Google Shape;138;g13e5d75ae50_0_10"/>
          <p:cNvPicPr preferRelativeResize="0"/>
          <p:nvPr/>
        </p:nvPicPr>
        <p:blipFill rotWithShape="1">
          <a:blip r:embed="rId5">
            <a:alphaModFix/>
          </a:blip>
          <a:srcRect l="50920" t="16003" b="-4860"/>
          <a:stretch/>
        </p:blipFill>
        <p:spPr>
          <a:xfrm>
            <a:off x="7482050" y="311625"/>
            <a:ext cx="1630800" cy="1565250"/>
          </a:xfrm>
          <a:prstGeom prst="rect">
            <a:avLst/>
          </a:prstGeom>
          <a:noFill/>
          <a:ln>
            <a:noFill/>
          </a:ln>
        </p:spPr>
      </p:pic>
      <p:pic>
        <p:nvPicPr>
          <p:cNvPr id="139" name="Google Shape;139;g13e5d75ae50_0_10"/>
          <p:cNvPicPr preferRelativeResize="0"/>
          <p:nvPr/>
        </p:nvPicPr>
        <p:blipFill rotWithShape="1">
          <a:blip r:embed="rId5">
            <a:alphaModFix/>
          </a:blip>
          <a:srcRect r="50039"/>
          <a:stretch/>
        </p:blipFill>
        <p:spPr>
          <a:xfrm>
            <a:off x="3009721" y="253100"/>
            <a:ext cx="1562279" cy="1505950"/>
          </a:xfrm>
          <a:prstGeom prst="rect">
            <a:avLst/>
          </a:prstGeom>
          <a:noFill/>
          <a:ln>
            <a:noFill/>
          </a:ln>
        </p:spPr>
      </p:pic>
      <p:sp>
        <p:nvSpPr>
          <p:cNvPr id="140" name="Google Shape;140;g13e5d75ae50_0_10"/>
          <p:cNvSpPr txBox="1"/>
          <p:nvPr/>
        </p:nvSpPr>
        <p:spPr>
          <a:xfrm>
            <a:off x="5037075" y="2412125"/>
            <a:ext cx="300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Fig 1.</a:t>
            </a:r>
            <a:r>
              <a:rPr lang="en" sz="1200"/>
              <a:t> Example of a U-Net</a:t>
            </a:r>
            <a:endParaRPr sz="1200"/>
          </a:p>
        </p:txBody>
      </p:sp>
      <p:sp>
        <p:nvSpPr>
          <p:cNvPr id="141" name="Google Shape;141;g13e5d75ae50_0_10"/>
          <p:cNvSpPr txBox="1"/>
          <p:nvPr/>
        </p:nvSpPr>
        <p:spPr>
          <a:xfrm>
            <a:off x="5037075" y="4466775"/>
            <a:ext cx="300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Fig 2.</a:t>
            </a:r>
            <a:r>
              <a:rPr lang="en" sz="1200"/>
              <a:t> Example of a Nested U-Net</a:t>
            </a:r>
            <a:endParaRPr sz="1200"/>
          </a:p>
        </p:txBody>
      </p:sp>
      <p:sp>
        <p:nvSpPr>
          <p:cNvPr id="142" name="Google Shape;142;g13e5d75ae50_0_10"/>
          <p:cNvSpPr txBox="1"/>
          <p:nvPr/>
        </p:nvSpPr>
        <p:spPr>
          <a:xfrm>
            <a:off x="3471050" y="11825"/>
            <a:ext cx="96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INPUT</a:t>
            </a:r>
            <a:endParaRPr b="1"/>
          </a:p>
        </p:txBody>
      </p:sp>
      <p:sp>
        <p:nvSpPr>
          <p:cNvPr id="143" name="Google Shape;143;g13e5d75ae50_0_10"/>
          <p:cNvSpPr txBox="1"/>
          <p:nvPr/>
        </p:nvSpPr>
        <p:spPr>
          <a:xfrm>
            <a:off x="7869173" y="11825"/>
            <a:ext cx="117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OUTPUT</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3e5d75ae50_0_17"/>
          <p:cNvSpPr txBox="1">
            <a:spLocks noGrp="1"/>
          </p:cNvSpPr>
          <p:nvPr>
            <p:ph type="title"/>
          </p:nvPr>
        </p:nvSpPr>
        <p:spPr>
          <a:xfrm>
            <a:off x="413825" y="514350"/>
            <a:ext cx="817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Results 1</a:t>
            </a:r>
            <a:endParaRPr b="1"/>
          </a:p>
        </p:txBody>
      </p:sp>
      <p:pic>
        <p:nvPicPr>
          <p:cNvPr id="149" name="Google Shape;149;g13e5d75ae50_0_17"/>
          <p:cNvPicPr preferRelativeResize="0"/>
          <p:nvPr/>
        </p:nvPicPr>
        <p:blipFill>
          <a:blip r:embed="rId3">
            <a:alphaModFix/>
          </a:blip>
          <a:stretch>
            <a:fillRect/>
          </a:stretch>
        </p:blipFill>
        <p:spPr>
          <a:xfrm>
            <a:off x="3985206" y="590849"/>
            <a:ext cx="4728845" cy="1825492"/>
          </a:xfrm>
          <a:prstGeom prst="rect">
            <a:avLst/>
          </a:prstGeom>
          <a:noFill/>
          <a:ln>
            <a:noFill/>
          </a:ln>
        </p:spPr>
      </p:pic>
      <p:sp>
        <p:nvSpPr>
          <p:cNvPr id="150" name="Google Shape;150;g13e5d75ae50_0_17"/>
          <p:cNvSpPr txBox="1"/>
          <p:nvPr/>
        </p:nvSpPr>
        <p:spPr>
          <a:xfrm>
            <a:off x="4114798" y="114150"/>
            <a:ext cx="35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U-NET PERFORMANCE</a:t>
            </a:r>
            <a:endParaRPr b="1"/>
          </a:p>
        </p:txBody>
      </p:sp>
      <p:sp>
        <p:nvSpPr>
          <p:cNvPr id="151" name="Google Shape;151;g13e5d75ae50_0_17"/>
          <p:cNvSpPr txBox="1"/>
          <p:nvPr/>
        </p:nvSpPr>
        <p:spPr>
          <a:xfrm>
            <a:off x="4091150" y="2458075"/>
            <a:ext cx="345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NESTED U-NET PERFORMANCE</a:t>
            </a:r>
            <a:endParaRPr b="1"/>
          </a:p>
        </p:txBody>
      </p:sp>
      <p:pic>
        <p:nvPicPr>
          <p:cNvPr id="152" name="Google Shape;152;g13e5d75ae50_0_17"/>
          <p:cNvPicPr preferRelativeResize="0"/>
          <p:nvPr/>
        </p:nvPicPr>
        <p:blipFill>
          <a:blip r:embed="rId4">
            <a:alphaModFix/>
          </a:blip>
          <a:stretch>
            <a:fillRect/>
          </a:stretch>
        </p:blipFill>
        <p:spPr>
          <a:xfrm>
            <a:off x="3911462" y="2909575"/>
            <a:ext cx="4876338" cy="1909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36d41e32a8_0_2"/>
          <p:cNvSpPr txBox="1">
            <a:spLocks noGrp="1"/>
          </p:cNvSpPr>
          <p:nvPr>
            <p:ph type="title"/>
          </p:nvPr>
        </p:nvSpPr>
        <p:spPr>
          <a:xfrm>
            <a:off x="461150" y="445025"/>
            <a:ext cx="837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Results 2</a:t>
            </a:r>
            <a:endParaRPr b="1"/>
          </a:p>
        </p:txBody>
      </p:sp>
      <p:pic>
        <p:nvPicPr>
          <p:cNvPr id="158" name="Google Shape;158;g136d41e32a8_0_2"/>
          <p:cNvPicPr preferRelativeResize="0"/>
          <p:nvPr/>
        </p:nvPicPr>
        <p:blipFill>
          <a:blip r:embed="rId3">
            <a:alphaModFix/>
          </a:blip>
          <a:stretch>
            <a:fillRect/>
          </a:stretch>
        </p:blipFill>
        <p:spPr>
          <a:xfrm>
            <a:off x="2297766" y="2011670"/>
            <a:ext cx="6516758" cy="868138"/>
          </a:xfrm>
          <a:prstGeom prst="rect">
            <a:avLst/>
          </a:prstGeom>
          <a:noFill/>
          <a:ln>
            <a:noFill/>
          </a:ln>
        </p:spPr>
      </p:pic>
      <p:pic>
        <p:nvPicPr>
          <p:cNvPr id="159" name="Google Shape;159;g136d41e32a8_0_2"/>
          <p:cNvPicPr preferRelativeResize="0"/>
          <p:nvPr/>
        </p:nvPicPr>
        <p:blipFill>
          <a:blip r:embed="rId4">
            <a:alphaModFix/>
          </a:blip>
          <a:stretch>
            <a:fillRect/>
          </a:stretch>
        </p:blipFill>
        <p:spPr>
          <a:xfrm>
            <a:off x="2297767" y="2879807"/>
            <a:ext cx="6516758" cy="868138"/>
          </a:xfrm>
          <a:prstGeom prst="rect">
            <a:avLst/>
          </a:prstGeom>
          <a:noFill/>
          <a:ln>
            <a:noFill/>
          </a:ln>
        </p:spPr>
      </p:pic>
      <p:pic>
        <p:nvPicPr>
          <p:cNvPr id="160" name="Google Shape;160;g136d41e32a8_0_2"/>
          <p:cNvPicPr preferRelativeResize="0"/>
          <p:nvPr/>
        </p:nvPicPr>
        <p:blipFill>
          <a:blip r:embed="rId5">
            <a:alphaModFix/>
          </a:blip>
          <a:stretch>
            <a:fillRect/>
          </a:stretch>
        </p:blipFill>
        <p:spPr>
          <a:xfrm>
            <a:off x="2297775" y="3700737"/>
            <a:ext cx="6516758" cy="868138"/>
          </a:xfrm>
          <a:prstGeom prst="rect">
            <a:avLst/>
          </a:prstGeom>
          <a:noFill/>
          <a:ln>
            <a:noFill/>
          </a:ln>
        </p:spPr>
      </p:pic>
      <p:cxnSp>
        <p:nvCxnSpPr>
          <p:cNvPr id="161" name="Google Shape;161;g136d41e32a8_0_2"/>
          <p:cNvCxnSpPr/>
          <p:nvPr/>
        </p:nvCxnSpPr>
        <p:spPr>
          <a:xfrm flipH="1">
            <a:off x="4359375" y="1380600"/>
            <a:ext cx="95100" cy="156000"/>
          </a:xfrm>
          <a:prstGeom prst="straightConnector1">
            <a:avLst/>
          </a:prstGeom>
          <a:noFill/>
          <a:ln w="9525" cap="flat" cmpd="sng">
            <a:solidFill>
              <a:schemeClr val="dk2"/>
            </a:solidFill>
            <a:prstDash val="solid"/>
            <a:round/>
            <a:headEnd type="none" w="med" len="med"/>
            <a:tailEnd type="triangle" w="med" len="med"/>
          </a:ln>
        </p:spPr>
      </p:cxnSp>
      <p:pic>
        <p:nvPicPr>
          <p:cNvPr id="162" name="Google Shape;162;g136d41e32a8_0_2"/>
          <p:cNvPicPr preferRelativeResize="0"/>
          <p:nvPr/>
        </p:nvPicPr>
        <p:blipFill>
          <a:blip r:embed="rId6">
            <a:alphaModFix/>
          </a:blip>
          <a:stretch>
            <a:fillRect/>
          </a:stretch>
        </p:blipFill>
        <p:spPr>
          <a:xfrm>
            <a:off x="2297775" y="1097814"/>
            <a:ext cx="6516750" cy="986172"/>
          </a:xfrm>
          <a:prstGeom prst="rect">
            <a:avLst/>
          </a:prstGeom>
          <a:noFill/>
          <a:ln>
            <a:noFill/>
          </a:ln>
        </p:spPr>
      </p:pic>
      <p:cxnSp>
        <p:nvCxnSpPr>
          <p:cNvPr id="163" name="Google Shape;163;g136d41e32a8_0_2"/>
          <p:cNvCxnSpPr/>
          <p:nvPr/>
        </p:nvCxnSpPr>
        <p:spPr>
          <a:xfrm flipH="1">
            <a:off x="4413650" y="1291525"/>
            <a:ext cx="95100" cy="156000"/>
          </a:xfrm>
          <a:prstGeom prst="straightConnector1">
            <a:avLst/>
          </a:prstGeom>
          <a:noFill/>
          <a:ln w="19050" cap="flat" cmpd="sng">
            <a:solidFill>
              <a:srgbClr val="FF0000"/>
            </a:solidFill>
            <a:prstDash val="solid"/>
            <a:round/>
            <a:headEnd type="none" w="med" len="med"/>
            <a:tailEnd type="triangle" w="med" len="med"/>
          </a:ln>
        </p:spPr>
      </p:cxnSp>
      <p:cxnSp>
        <p:nvCxnSpPr>
          <p:cNvPr id="164" name="Google Shape;164;g136d41e32a8_0_2"/>
          <p:cNvCxnSpPr/>
          <p:nvPr/>
        </p:nvCxnSpPr>
        <p:spPr>
          <a:xfrm flipH="1">
            <a:off x="4206425" y="2997825"/>
            <a:ext cx="95100" cy="156000"/>
          </a:xfrm>
          <a:prstGeom prst="straightConnector1">
            <a:avLst/>
          </a:prstGeom>
          <a:noFill/>
          <a:ln w="19050" cap="flat" cmpd="sng">
            <a:solidFill>
              <a:srgbClr val="FF0000"/>
            </a:solidFill>
            <a:prstDash val="solid"/>
            <a:round/>
            <a:headEnd type="none" w="med" len="med"/>
            <a:tailEnd type="triangle" w="med" len="med"/>
          </a:ln>
        </p:spPr>
      </p:cxnSp>
      <p:sp>
        <p:nvSpPr>
          <p:cNvPr id="165" name="Google Shape;165;g136d41e32a8_0_2"/>
          <p:cNvSpPr/>
          <p:nvPr/>
        </p:nvSpPr>
        <p:spPr>
          <a:xfrm>
            <a:off x="3938775" y="1206013"/>
            <a:ext cx="841500" cy="3313500"/>
          </a:xfrm>
          <a:prstGeom prst="roundRect">
            <a:avLst>
              <a:gd name="adj" fmla="val 16667"/>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 name="Google Shape;166;g136d41e32a8_0_2"/>
          <p:cNvCxnSpPr/>
          <p:nvPr/>
        </p:nvCxnSpPr>
        <p:spPr>
          <a:xfrm flipH="1">
            <a:off x="5947200" y="2164075"/>
            <a:ext cx="95100" cy="1560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916</Words>
  <Application>Microsoft Office PowerPoint</Application>
  <PresentationFormat>Presentación en pantalla (16:9)</PresentationFormat>
  <Paragraphs>69</Paragraphs>
  <Slides>10</Slides>
  <Notes>10</Notes>
  <HiddenSlides>1</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10</vt:i4>
      </vt:variant>
    </vt:vector>
  </HeadingPairs>
  <TitlesOfParts>
    <vt:vector size="12" baseType="lpstr">
      <vt:lpstr>Arial</vt:lpstr>
      <vt:lpstr>Spearmint</vt:lpstr>
      <vt:lpstr>Animal Pose estimation</vt:lpstr>
      <vt:lpstr>Abstract  </vt:lpstr>
      <vt:lpstr>Question</vt:lpstr>
      <vt:lpstr>Background</vt:lpstr>
      <vt:lpstr>Methods</vt:lpstr>
      <vt:lpstr>Dataset</vt:lpstr>
      <vt:lpstr>Architecture </vt:lpstr>
      <vt:lpstr>Results 1</vt:lpstr>
      <vt:lpstr>Results 2</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Pose estimation</dc:title>
  <dc:creator>Brenda</dc:creator>
  <cp:lastModifiedBy>BRENDA XIOMARA TAFUR ACENJO</cp:lastModifiedBy>
  <cp:revision>1</cp:revision>
  <dcterms:modified xsi:type="dcterms:W3CDTF">2022-07-28T15:21:39Z</dcterms:modified>
</cp:coreProperties>
</file>